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77"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4" r:id="rId20"/>
    <p:sldId id="276" r:id="rId21"/>
    <p:sldId id="275"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5859"/>
  </p:normalViewPr>
  <p:slideViewPr>
    <p:cSldViewPr snapToGrid="0" snapToObjects="1">
      <p:cViewPr varScale="1">
        <p:scale>
          <a:sx n="113" d="100"/>
          <a:sy n="113" d="100"/>
        </p:scale>
        <p:origin x="52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2C6B6-884C-734A-9AEA-09F9E5CE68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E1A0E0C-1EA8-8D4E-9651-A77EDA3A0F0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8D0CDB3-F600-B441-877B-2E5876F48570}"/>
              </a:ext>
            </a:extLst>
          </p:cNvPr>
          <p:cNvSpPr>
            <a:spLocks noGrp="1"/>
          </p:cNvSpPr>
          <p:nvPr>
            <p:ph type="dt" sz="half" idx="10"/>
          </p:nvPr>
        </p:nvSpPr>
        <p:spPr/>
        <p:txBody>
          <a:bodyPr/>
          <a:lstStyle/>
          <a:p>
            <a:fld id="{F9D0EBA2-0E37-844C-811C-4E8FDB7973F8}" type="datetimeFigureOut">
              <a:rPr lang="en-US" smtClean="0"/>
              <a:t>2/1/22</a:t>
            </a:fld>
            <a:endParaRPr lang="en-US"/>
          </a:p>
        </p:txBody>
      </p:sp>
      <p:sp>
        <p:nvSpPr>
          <p:cNvPr id="5" name="Footer Placeholder 4">
            <a:extLst>
              <a:ext uri="{FF2B5EF4-FFF2-40B4-BE49-F238E27FC236}">
                <a16:creationId xmlns:a16="http://schemas.microsoft.com/office/drawing/2014/main" id="{3508E545-6E79-4A49-A2A3-F7EF14614E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6517BB4-F5D9-E848-B227-562D12FA5059}"/>
              </a:ext>
            </a:extLst>
          </p:cNvPr>
          <p:cNvSpPr>
            <a:spLocks noGrp="1"/>
          </p:cNvSpPr>
          <p:nvPr>
            <p:ph type="sldNum" sz="quarter" idx="12"/>
          </p:nvPr>
        </p:nvSpPr>
        <p:spPr/>
        <p:txBody>
          <a:bodyPr/>
          <a:lstStyle/>
          <a:p>
            <a:fld id="{62AD425E-F542-C644-A3F9-499EBE70F45A}" type="slidenum">
              <a:rPr lang="en-US" smtClean="0"/>
              <a:t>‹#›</a:t>
            </a:fld>
            <a:endParaRPr lang="en-US"/>
          </a:p>
        </p:txBody>
      </p:sp>
    </p:spTree>
    <p:extLst>
      <p:ext uri="{BB962C8B-B14F-4D97-AF65-F5344CB8AC3E}">
        <p14:creationId xmlns:p14="http://schemas.microsoft.com/office/powerpoint/2010/main" val="38329291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EEBA1-9207-C94E-8FD2-DCD16406280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96A75E5-9FD1-7B45-89E1-0D17DCF1EB4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2A9860-8C0E-9E46-818B-4F9DF5B07538}"/>
              </a:ext>
            </a:extLst>
          </p:cNvPr>
          <p:cNvSpPr>
            <a:spLocks noGrp="1"/>
          </p:cNvSpPr>
          <p:nvPr>
            <p:ph type="dt" sz="half" idx="10"/>
          </p:nvPr>
        </p:nvSpPr>
        <p:spPr/>
        <p:txBody>
          <a:bodyPr/>
          <a:lstStyle/>
          <a:p>
            <a:fld id="{F9D0EBA2-0E37-844C-811C-4E8FDB7973F8}" type="datetimeFigureOut">
              <a:rPr lang="en-US" smtClean="0"/>
              <a:t>2/1/22</a:t>
            </a:fld>
            <a:endParaRPr lang="en-US"/>
          </a:p>
        </p:txBody>
      </p:sp>
      <p:sp>
        <p:nvSpPr>
          <p:cNvPr id="5" name="Footer Placeholder 4">
            <a:extLst>
              <a:ext uri="{FF2B5EF4-FFF2-40B4-BE49-F238E27FC236}">
                <a16:creationId xmlns:a16="http://schemas.microsoft.com/office/drawing/2014/main" id="{BDC8153B-76D1-0841-B81F-5651EE5DB2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5608D9-7F41-1646-BE62-7A5FF762F468}"/>
              </a:ext>
            </a:extLst>
          </p:cNvPr>
          <p:cNvSpPr>
            <a:spLocks noGrp="1"/>
          </p:cNvSpPr>
          <p:nvPr>
            <p:ph type="sldNum" sz="quarter" idx="12"/>
          </p:nvPr>
        </p:nvSpPr>
        <p:spPr/>
        <p:txBody>
          <a:bodyPr/>
          <a:lstStyle/>
          <a:p>
            <a:fld id="{62AD425E-F542-C644-A3F9-499EBE70F45A}" type="slidenum">
              <a:rPr lang="en-US" smtClean="0"/>
              <a:t>‹#›</a:t>
            </a:fld>
            <a:endParaRPr lang="en-US"/>
          </a:p>
        </p:txBody>
      </p:sp>
    </p:spTree>
    <p:extLst>
      <p:ext uri="{BB962C8B-B14F-4D97-AF65-F5344CB8AC3E}">
        <p14:creationId xmlns:p14="http://schemas.microsoft.com/office/powerpoint/2010/main" val="42805376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D19E063-774D-0147-A049-46A9F02CC19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7F70D77-E1CB-3C43-BD33-38E5FEDE6F4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755967-B35D-D54A-BA73-4BB4C65F7AFC}"/>
              </a:ext>
            </a:extLst>
          </p:cNvPr>
          <p:cNvSpPr>
            <a:spLocks noGrp="1"/>
          </p:cNvSpPr>
          <p:nvPr>
            <p:ph type="dt" sz="half" idx="10"/>
          </p:nvPr>
        </p:nvSpPr>
        <p:spPr/>
        <p:txBody>
          <a:bodyPr/>
          <a:lstStyle/>
          <a:p>
            <a:fld id="{F9D0EBA2-0E37-844C-811C-4E8FDB7973F8}" type="datetimeFigureOut">
              <a:rPr lang="en-US" smtClean="0"/>
              <a:t>2/1/22</a:t>
            </a:fld>
            <a:endParaRPr lang="en-US"/>
          </a:p>
        </p:txBody>
      </p:sp>
      <p:sp>
        <p:nvSpPr>
          <p:cNvPr id="5" name="Footer Placeholder 4">
            <a:extLst>
              <a:ext uri="{FF2B5EF4-FFF2-40B4-BE49-F238E27FC236}">
                <a16:creationId xmlns:a16="http://schemas.microsoft.com/office/drawing/2014/main" id="{4C276539-9EC9-4E43-AC31-7E3595AD96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9F21A7-260E-BE42-85FE-1DF21273A819}"/>
              </a:ext>
            </a:extLst>
          </p:cNvPr>
          <p:cNvSpPr>
            <a:spLocks noGrp="1"/>
          </p:cNvSpPr>
          <p:nvPr>
            <p:ph type="sldNum" sz="quarter" idx="12"/>
          </p:nvPr>
        </p:nvSpPr>
        <p:spPr/>
        <p:txBody>
          <a:bodyPr/>
          <a:lstStyle/>
          <a:p>
            <a:fld id="{62AD425E-F542-C644-A3F9-499EBE70F45A}" type="slidenum">
              <a:rPr lang="en-US" smtClean="0"/>
              <a:t>‹#›</a:t>
            </a:fld>
            <a:endParaRPr lang="en-US"/>
          </a:p>
        </p:txBody>
      </p:sp>
    </p:spTree>
    <p:extLst>
      <p:ext uri="{BB962C8B-B14F-4D97-AF65-F5344CB8AC3E}">
        <p14:creationId xmlns:p14="http://schemas.microsoft.com/office/powerpoint/2010/main" val="1086584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EE506C-990E-1949-9EBB-10922A8106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B3BFCCE-8AD7-FE4A-8326-7C0D4D94236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0CF799-5E0D-F144-BFAE-7DE9C34E572E}"/>
              </a:ext>
            </a:extLst>
          </p:cNvPr>
          <p:cNvSpPr>
            <a:spLocks noGrp="1"/>
          </p:cNvSpPr>
          <p:nvPr>
            <p:ph type="dt" sz="half" idx="10"/>
          </p:nvPr>
        </p:nvSpPr>
        <p:spPr/>
        <p:txBody>
          <a:bodyPr/>
          <a:lstStyle/>
          <a:p>
            <a:fld id="{F9D0EBA2-0E37-844C-811C-4E8FDB7973F8}" type="datetimeFigureOut">
              <a:rPr lang="en-US" smtClean="0"/>
              <a:t>2/1/22</a:t>
            </a:fld>
            <a:endParaRPr lang="en-US"/>
          </a:p>
        </p:txBody>
      </p:sp>
      <p:sp>
        <p:nvSpPr>
          <p:cNvPr id="5" name="Footer Placeholder 4">
            <a:extLst>
              <a:ext uri="{FF2B5EF4-FFF2-40B4-BE49-F238E27FC236}">
                <a16:creationId xmlns:a16="http://schemas.microsoft.com/office/drawing/2014/main" id="{ED1615D8-EFA0-2049-9E83-2863591750B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CCFE39-4CD4-3640-9482-C7631AB30E48}"/>
              </a:ext>
            </a:extLst>
          </p:cNvPr>
          <p:cNvSpPr>
            <a:spLocks noGrp="1"/>
          </p:cNvSpPr>
          <p:nvPr>
            <p:ph type="sldNum" sz="quarter" idx="12"/>
          </p:nvPr>
        </p:nvSpPr>
        <p:spPr/>
        <p:txBody>
          <a:bodyPr/>
          <a:lstStyle/>
          <a:p>
            <a:fld id="{62AD425E-F542-C644-A3F9-499EBE70F45A}" type="slidenum">
              <a:rPr lang="en-US" smtClean="0"/>
              <a:t>‹#›</a:t>
            </a:fld>
            <a:endParaRPr lang="en-US"/>
          </a:p>
        </p:txBody>
      </p:sp>
    </p:spTree>
    <p:extLst>
      <p:ext uri="{BB962C8B-B14F-4D97-AF65-F5344CB8AC3E}">
        <p14:creationId xmlns:p14="http://schemas.microsoft.com/office/powerpoint/2010/main" val="613338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17A48-0DB0-1B40-89BA-32B631B2A24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CBEA27FA-FC23-3841-A2D7-2B1FFDD7DB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0B50FD1-EB09-1243-9A59-93A60E4E753D}"/>
              </a:ext>
            </a:extLst>
          </p:cNvPr>
          <p:cNvSpPr>
            <a:spLocks noGrp="1"/>
          </p:cNvSpPr>
          <p:nvPr>
            <p:ph type="dt" sz="half" idx="10"/>
          </p:nvPr>
        </p:nvSpPr>
        <p:spPr/>
        <p:txBody>
          <a:bodyPr/>
          <a:lstStyle/>
          <a:p>
            <a:fld id="{F9D0EBA2-0E37-844C-811C-4E8FDB7973F8}" type="datetimeFigureOut">
              <a:rPr lang="en-US" smtClean="0"/>
              <a:t>2/1/22</a:t>
            </a:fld>
            <a:endParaRPr lang="en-US"/>
          </a:p>
        </p:txBody>
      </p:sp>
      <p:sp>
        <p:nvSpPr>
          <p:cNvPr id="5" name="Footer Placeholder 4">
            <a:extLst>
              <a:ext uri="{FF2B5EF4-FFF2-40B4-BE49-F238E27FC236}">
                <a16:creationId xmlns:a16="http://schemas.microsoft.com/office/drawing/2014/main" id="{E0F3A3DA-110C-D74F-945C-F1463DF558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FC2AC2-9B29-264F-B091-2FE427A72A56}"/>
              </a:ext>
            </a:extLst>
          </p:cNvPr>
          <p:cNvSpPr>
            <a:spLocks noGrp="1"/>
          </p:cNvSpPr>
          <p:nvPr>
            <p:ph type="sldNum" sz="quarter" idx="12"/>
          </p:nvPr>
        </p:nvSpPr>
        <p:spPr/>
        <p:txBody>
          <a:bodyPr/>
          <a:lstStyle/>
          <a:p>
            <a:fld id="{62AD425E-F542-C644-A3F9-499EBE70F45A}" type="slidenum">
              <a:rPr lang="en-US" smtClean="0"/>
              <a:t>‹#›</a:t>
            </a:fld>
            <a:endParaRPr lang="en-US"/>
          </a:p>
        </p:txBody>
      </p:sp>
    </p:spTree>
    <p:extLst>
      <p:ext uri="{BB962C8B-B14F-4D97-AF65-F5344CB8AC3E}">
        <p14:creationId xmlns:p14="http://schemas.microsoft.com/office/powerpoint/2010/main" val="3460661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E2AA1-7E55-7448-9FB2-C8C4B94BF8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65128C9-2E74-5C4C-BA27-165F3FE6970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CA04973-97EC-E749-AFAC-7B143ADF2A4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91AA2F7-F4A8-8445-9587-2B400ED0B709}"/>
              </a:ext>
            </a:extLst>
          </p:cNvPr>
          <p:cNvSpPr>
            <a:spLocks noGrp="1"/>
          </p:cNvSpPr>
          <p:nvPr>
            <p:ph type="dt" sz="half" idx="10"/>
          </p:nvPr>
        </p:nvSpPr>
        <p:spPr/>
        <p:txBody>
          <a:bodyPr/>
          <a:lstStyle/>
          <a:p>
            <a:fld id="{F9D0EBA2-0E37-844C-811C-4E8FDB7973F8}" type="datetimeFigureOut">
              <a:rPr lang="en-US" smtClean="0"/>
              <a:t>2/1/22</a:t>
            </a:fld>
            <a:endParaRPr lang="en-US"/>
          </a:p>
        </p:txBody>
      </p:sp>
      <p:sp>
        <p:nvSpPr>
          <p:cNvPr id="6" name="Footer Placeholder 5">
            <a:extLst>
              <a:ext uri="{FF2B5EF4-FFF2-40B4-BE49-F238E27FC236}">
                <a16:creationId xmlns:a16="http://schemas.microsoft.com/office/drawing/2014/main" id="{55AB74D6-791A-064F-B172-E8478F79A5C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BEB714B-FA2D-814F-8201-274ED164F126}"/>
              </a:ext>
            </a:extLst>
          </p:cNvPr>
          <p:cNvSpPr>
            <a:spLocks noGrp="1"/>
          </p:cNvSpPr>
          <p:nvPr>
            <p:ph type="sldNum" sz="quarter" idx="12"/>
          </p:nvPr>
        </p:nvSpPr>
        <p:spPr/>
        <p:txBody>
          <a:bodyPr/>
          <a:lstStyle/>
          <a:p>
            <a:fld id="{62AD425E-F542-C644-A3F9-499EBE70F45A}" type="slidenum">
              <a:rPr lang="en-US" smtClean="0"/>
              <a:t>‹#›</a:t>
            </a:fld>
            <a:endParaRPr lang="en-US"/>
          </a:p>
        </p:txBody>
      </p:sp>
    </p:spTree>
    <p:extLst>
      <p:ext uri="{BB962C8B-B14F-4D97-AF65-F5344CB8AC3E}">
        <p14:creationId xmlns:p14="http://schemas.microsoft.com/office/powerpoint/2010/main" val="2756172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D10931-259C-3E4E-B81F-B5690AD30A4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E37207D-B4AA-8947-B118-31C500884E5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FBD9786-4E05-A040-A1CD-0CD012A8848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69F26BE-4EE0-1B46-A66A-E8A3E7A6183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E2ED780-A413-5644-8C7F-E495A3043F8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7DDDD91-7DFE-8848-AEE4-8FC92480498E}"/>
              </a:ext>
            </a:extLst>
          </p:cNvPr>
          <p:cNvSpPr>
            <a:spLocks noGrp="1"/>
          </p:cNvSpPr>
          <p:nvPr>
            <p:ph type="dt" sz="half" idx="10"/>
          </p:nvPr>
        </p:nvSpPr>
        <p:spPr/>
        <p:txBody>
          <a:bodyPr/>
          <a:lstStyle/>
          <a:p>
            <a:fld id="{F9D0EBA2-0E37-844C-811C-4E8FDB7973F8}" type="datetimeFigureOut">
              <a:rPr lang="en-US" smtClean="0"/>
              <a:t>2/1/22</a:t>
            </a:fld>
            <a:endParaRPr lang="en-US"/>
          </a:p>
        </p:txBody>
      </p:sp>
      <p:sp>
        <p:nvSpPr>
          <p:cNvPr id="8" name="Footer Placeholder 7">
            <a:extLst>
              <a:ext uri="{FF2B5EF4-FFF2-40B4-BE49-F238E27FC236}">
                <a16:creationId xmlns:a16="http://schemas.microsoft.com/office/drawing/2014/main" id="{8EFD3C7E-9F24-0543-BA9F-B2A9B4B79A6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01928AF-A4F6-D74A-88F9-C715CC4BDE44}"/>
              </a:ext>
            </a:extLst>
          </p:cNvPr>
          <p:cNvSpPr>
            <a:spLocks noGrp="1"/>
          </p:cNvSpPr>
          <p:nvPr>
            <p:ph type="sldNum" sz="quarter" idx="12"/>
          </p:nvPr>
        </p:nvSpPr>
        <p:spPr/>
        <p:txBody>
          <a:bodyPr/>
          <a:lstStyle/>
          <a:p>
            <a:fld id="{62AD425E-F542-C644-A3F9-499EBE70F45A}" type="slidenum">
              <a:rPr lang="en-US" smtClean="0"/>
              <a:t>‹#›</a:t>
            </a:fld>
            <a:endParaRPr lang="en-US"/>
          </a:p>
        </p:txBody>
      </p:sp>
    </p:spTree>
    <p:extLst>
      <p:ext uri="{BB962C8B-B14F-4D97-AF65-F5344CB8AC3E}">
        <p14:creationId xmlns:p14="http://schemas.microsoft.com/office/powerpoint/2010/main" val="1817117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67CAE-B673-4847-BAF4-2646DA34D74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A4362F1-103F-8E49-879C-55E6585B1F76}"/>
              </a:ext>
            </a:extLst>
          </p:cNvPr>
          <p:cNvSpPr>
            <a:spLocks noGrp="1"/>
          </p:cNvSpPr>
          <p:nvPr>
            <p:ph type="dt" sz="half" idx="10"/>
          </p:nvPr>
        </p:nvSpPr>
        <p:spPr/>
        <p:txBody>
          <a:bodyPr/>
          <a:lstStyle/>
          <a:p>
            <a:fld id="{F9D0EBA2-0E37-844C-811C-4E8FDB7973F8}" type="datetimeFigureOut">
              <a:rPr lang="en-US" smtClean="0"/>
              <a:t>2/1/22</a:t>
            </a:fld>
            <a:endParaRPr lang="en-US"/>
          </a:p>
        </p:txBody>
      </p:sp>
      <p:sp>
        <p:nvSpPr>
          <p:cNvPr id="4" name="Footer Placeholder 3">
            <a:extLst>
              <a:ext uri="{FF2B5EF4-FFF2-40B4-BE49-F238E27FC236}">
                <a16:creationId xmlns:a16="http://schemas.microsoft.com/office/drawing/2014/main" id="{BBD2B314-6B61-244F-9407-BA9DE3CCFB9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2A67C11-702D-AE4A-BD0B-0F08BA4BB7E8}"/>
              </a:ext>
            </a:extLst>
          </p:cNvPr>
          <p:cNvSpPr>
            <a:spLocks noGrp="1"/>
          </p:cNvSpPr>
          <p:nvPr>
            <p:ph type="sldNum" sz="quarter" idx="12"/>
          </p:nvPr>
        </p:nvSpPr>
        <p:spPr/>
        <p:txBody>
          <a:bodyPr/>
          <a:lstStyle/>
          <a:p>
            <a:fld id="{62AD425E-F542-C644-A3F9-499EBE70F45A}" type="slidenum">
              <a:rPr lang="en-US" smtClean="0"/>
              <a:t>‹#›</a:t>
            </a:fld>
            <a:endParaRPr lang="en-US"/>
          </a:p>
        </p:txBody>
      </p:sp>
    </p:spTree>
    <p:extLst>
      <p:ext uri="{BB962C8B-B14F-4D97-AF65-F5344CB8AC3E}">
        <p14:creationId xmlns:p14="http://schemas.microsoft.com/office/powerpoint/2010/main" val="2068849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5A69C9F-D9EE-3F48-A8A6-EE612C8698B3}"/>
              </a:ext>
            </a:extLst>
          </p:cNvPr>
          <p:cNvSpPr>
            <a:spLocks noGrp="1"/>
          </p:cNvSpPr>
          <p:nvPr>
            <p:ph type="dt" sz="half" idx="10"/>
          </p:nvPr>
        </p:nvSpPr>
        <p:spPr/>
        <p:txBody>
          <a:bodyPr/>
          <a:lstStyle/>
          <a:p>
            <a:fld id="{F9D0EBA2-0E37-844C-811C-4E8FDB7973F8}" type="datetimeFigureOut">
              <a:rPr lang="en-US" smtClean="0"/>
              <a:t>2/1/22</a:t>
            </a:fld>
            <a:endParaRPr lang="en-US"/>
          </a:p>
        </p:txBody>
      </p:sp>
      <p:sp>
        <p:nvSpPr>
          <p:cNvPr id="3" name="Footer Placeholder 2">
            <a:extLst>
              <a:ext uri="{FF2B5EF4-FFF2-40B4-BE49-F238E27FC236}">
                <a16:creationId xmlns:a16="http://schemas.microsoft.com/office/drawing/2014/main" id="{F19AB508-69B4-A14E-9F81-4995CF683F0C}"/>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B5AEFBF-492E-AC4C-843C-9CBEBD5597BA}"/>
              </a:ext>
            </a:extLst>
          </p:cNvPr>
          <p:cNvSpPr>
            <a:spLocks noGrp="1"/>
          </p:cNvSpPr>
          <p:nvPr>
            <p:ph type="sldNum" sz="quarter" idx="12"/>
          </p:nvPr>
        </p:nvSpPr>
        <p:spPr/>
        <p:txBody>
          <a:bodyPr/>
          <a:lstStyle/>
          <a:p>
            <a:fld id="{62AD425E-F542-C644-A3F9-499EBE70F45A}" type="slidenum">
              <a:rPr lang="en-US" smtClean="0"/>
              <a:t>‹#›</a:t>
            </a:fld>
            <a:endParaRPr lang="en-US"/>
          </a:p>
        </p:txBody>
      </p:sp>
    </p:spTree>
    <p:extLst>
      <p:ext uri="{BB962C8B-B14F-4D97-AF65-F5344CB8AC3E}">
        <p14:creationId xmlns:p14="http://schemas.microsoft.com/office/powerpoint/2010/main" val="1393604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CE1EFA-9CD5-E944-BD97-8C57EB00A48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01A0DAF-E0E5-DC4A-9FF1-F6163216B8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AF2C492-95C5-7447-8C62-3542744DB2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D1662B1-1056-C34F-A35E-3370AEE6D8C4}"/>
              </a:ext>
            </a:extLst>
          </p:cNvPr>
          <p:cNvSpPr>
            <a:spLocks noGrp="1"/>
          </p:cNvSpPr>
          <p:nvPr>
            <p:ph type="dt" sz="half" idx="10"/>
          </p:nvPr>
        </p:nvSpPr>
        <p:spPr/>
        <p:txBody>
          <a:bodyPr/>
          <a:lstStyle/>
          <a:p>
            <a:fld id="{F9D0EBA2-0E37-844C-811C-4E8FDB7973F8}" type="datetimeFigureOut">
              <a:rPr lang="en-US" smtClean="0"/>
              <a:t>2/1/22</a:t>
            </a:fld>
            <a:endParaRPr lang="en-US"/>
          </a:p>
        </p:txBody>
      </p:sp>
      <p:sp>
        <p:nvSpPr>
          <p:cNvPr id="6" name="Footer Placeholder 5">
            <a:extLst>
              <a:ext uri="{FF2B5EF4-FFF2-40B4-BE49-F238E27FC236}">
                <a16:creationId xmlns:a16="http://schemas.microsoft.com/office/drawing/2014/main" id="{31FC7685-ABC4-094F-BA81-283F4D89D4B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0C488B-7D5F-954B-B537-DB12A1E341E6}"/>
              </a:ext>
            </a:extLst>
          </p:cNvPr>
          <p:cNvSpPr>
            <a:spLocks noGrp="1"/>
          </p:cNvSpPr>
          <p:nvPr>
            <p:ph type="sldNum" sz="quarter" idx="12"/>
          </p:nvPr>
        </p:nvSpPr>
        <p:spPr/>
        <p:txBody>
          <a:bodyPr/>
          <a:lstStyle/>
          <a:p>
            <a:fld id="{62AD425E-F542-C644-A3F9-499EBE70F45A}" type="slidenum">
              <a:rPr lang="en-US" smtClean="0"/>
              <a:t>‹#›</a:t>
            </a:fld>
            <a:endParaRPr lang="en-US"/>
          </a:p>
        </p:txBody>
      </p:sp>
    </p:spTree>
    <p:extLst>
      <p:ext uri="{BB962C8B-B14F-4D97-AF65-F5344CB8AC3E}">
        <p14:creationId xmlns:p14="http://schemas.microsoft.com/office/powerpoint/2010/main" val="3860190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47700-8488-E44E-AF0A-22357C4EF6E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FEE3D49-64B4-3448-A18F-55F43FBE07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15AFF4A-C82E-7847-9B3E-6A6F416B1E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9A31B50-79C5-C741-94FA-E386A34E90EE}"/>
              </a:ext>
            </a:extLst>
          </p:cNvPr>
          <p:cNvSpPr>
            <a:spLocks noGrp="1"/>
          </p:cNvSpPr>
          <p:nvPr>
            <p:ph type="dt" sz="half" idx="10"/>
          </p:nvPr>
        </p:nvSpPr>
        <p:spPr/>
        <p:txBody>
          <a:bodyPr/>
          <a:lstStyle/>
          <a:p>
            <a:fld id="{F9D0EBA2-0E37-844C-811C-4E8FDB7973F8}" type="datetimeFigureOut">
              <a:rPr lang="en-US" smtClean="0"/>
              <a:t>2/1/22</a:t>
            </a:fld>
            <a:endParaRPr lang="en-US"/>
          </a:p>
        </p:txBody>
      </p:sp>
      <p:sp>
        <p:nvSpPr>
          <p:cNvPr id="6" name="Footer Placeholder 5">
            <a:extLst>
              <a:ext uri="{FF2B5EF4-FFF2-40B4-BE49-F238E27FC236}">
                <a16:creationId xmlns:a16="http://schemas.microsoft.com/office/drawing/2014/main" id="{EAC3E969-B201-0845-9CC7-70C9F72B29F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D7D3DAE-AC90-404B-9BDB-00924E048889}"/>
              </a:ext>
            </a:extLst>
          </p:cNvPr>
          <p:cNvSpPr>
            <a:spLocks noGrp="1"/>
          </p:cNvSpPr>
          <p:nvPr>
            <p:ph type="sldNum" sz="quarter" idx="12"/>
          </p:nvPr>
        </p:nvSpPr>
        <p:spPr/>
        <p:txBody>
          <a:bodyPr/>
          <a:lstStyle/>
          <a:p>
            <a:fld id="{62AD425E-F542-C644-A3F9-499EBE70F45A}" type="slidenum">
              <a:rPr lang="en-US" smtClean="0"/>
              <a:t>‹#›</a:t>
            </a:fld>
            <a:endParaRPr lang="en-US"/>
          </a:p>
        </p:txBody>
      </p:sp>
    </p:spTree>
    <p:extLst>
      <p:ext uri="{BB962C8B-B14F-4D97-AF65-F5344CB8AC3E}">
        <p14:creationId xmlns:p14="http://schemas.microsoft.com/office/powerpoint/2010/main" val="41801578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1DA857B-3C2A-224E-9CEF-3283FBD61C5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5DD8DF7-A673-6646-A4F6-2DFF22394B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0B825B6-26A5-9241-BD29-78B7EBEC647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D0EBA2-0E37-844C-811C-4E8FDB7973F8}" type="datetimeFigureOut">
              <a:rPr lang="en-US" smtClean="0"/>
              <a:t>2/1/22</a:t>
            </a:fld>
            <a:endParaRPr lang="en-US"/>
          </a:p>
        </p:txBody>
      </p:sp>
      <p:sp>
        <p:nvSpPr>
          <p:cNvPr id="5" name="Footer Placeholder 4">
            <a:extLst>
              <a:ext uri="{FF2B5EF4-FFF2-40B4-BE49-F238E27FC236}">
                <a16:creationId xmlns:a16="http://schemas.microsoft.com/office/drawing/2014/main" id="{55E056AB-816F-CA4F-8A1D-A8DF48F82AF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A91ECFB2-804D-8744-A749-6EA52D0F26A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AD425E-F542-C644-A3F9-499EBE70F45A}" type="slidenum">
              <a:rPr lang="en-US" smtClean="0"/>
              <a:t>‹#›</a:t>
            </a:fld>
            <a:endParaRPr lang="en-US"/>
          </a:p>
        </p:txBody>
      </p:sp>
    </p:spTree>
    <p:extLst>
      <p:ext uri="{BB962C8B-B14F-4D97-AF65-F5344CB8AC3E}">
        <p14:creationId xmlns:p14="http://schemas.microsoft.com/office/powerpoint/2010/main" val="11933993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1C0C8-FADB-6942-855F-E4C66394AFAC}"/>
              </a:ext>
            </a:extLst>
          </p:cNvPr>
          <p:cNvSpPr>
            <a:spLocks noGrp="1"/>
          </p:cNvSpPr>
          <p:nvPr>
            <p:ph type="ctrTitle"/>
          </p:nvPr>
        </p:nvSpPr>
        <p:spPr/>
        <p:txBody>
          <a:bodyPr/>
          <a:lstStyle/>
          <a:p>
            <a:r>
              <a:rPr lang="en-US" b="1" dirty="0"/>
              <a:t>Balancing Chemical Equations</a:t>
            </a:r>
          </a:p>
        </p:txBody>
      </p:sp>
      <p:sp>
        <p:nvSpPr>
          <p:cNvPr id="3" name="Subtitle 2">
            <a:extLst>
              <a:ext uri="{FF2B5EF4-FFF2-40B4-BE49-F238E27FC236}">
                <a16:creationId xmlns:a16="http://schemas.microsoft.com/office/drawing/2014/main" id="{3AD9DCEB-0CED-524D-ABA8-8E211BC4C6B8}"/>
              </a:ext>
            </a:extLst>
          </p:cNvPr>
          <p:cNvSpPr>
            <a:spLocks noGrp="1"/>
          </p:cNvSpPr>
          <p:nvPr>
            <p:ph type="subTitle" idx="1"/>
          </p:nvPr>
        </p:nvSpPr>
        <p:spPr>
          <a:xfrm>
            <a:off x="1524000" y="4187826"/>
            <a:ext cx="9144000" cy="1655762"/>
          </a:xfrm>
        </p:spPr>
        <p:txBody>
          <a:bodyPr/>
          <a:lstStyle/>
          <a:p>
            <a:r>
              <a:rPr lang="en-US"/>
              <a:t>Let’s be honest:  You knew this was coming sooner or later.</a:t>
            </a:r>
            <a:endParaRPr lang="en-US" dirty="0"/>
          </a:p>
        </p:txBody>
      </p:sp>
    </p:spTree>
    <p:extLst>
      <p:ext uri="{BB962C8B-B14F-4D97-AF65-F5344CB8AC3E}">
        <p14:creationId xmlns:p14="http://schemas.microsoft.com/office/powerpoint/2010/main" val="4514698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81C32-3986-9C40-B710-BCC52AB9A9BF}"/>
              </a:ext>
            </a:extLst>
          </p:cNvPr>
          <p:cNvSpPr>
            <a:spLocks noGrp="1"/>
          </p:cNvSpPr>
          <p:nvPr>
            <p:ph type="title"/>
          </p:nvPr>
        </p:nvSpPr>
        <p:spPr>
          <a:xfrm>
            <a:off x="838200" y="602752"/>
            <a:ext cx="10515600" cy="1325563"/>
          </a:xfrm>
        </p:spPr>
        <p:txBody>
          <a:bodyPr>
            <a:noAutofit/>
          </a:bodyPr>
          <a:lstStyle/>
          <a:p>
            <a:r>
              <a:rPr lang="en-US" b="1" dirty="0"/>
              <a:t>So, how do we make sure our equations have the same number of atoms of each element on both sides of the arrow?</a:t>
            </a:r>
          </a:p>
        </p:txBody>
      </p:sp>
      <p:sp>
        <p:nvSpPr>
          <p:cNvPr id="4" name="TextBox 3">
            <a:extLst>
              <a:ext uri="{FF2B5EF4-FFF2-40B4-BE49-F238E27FC236}">
                <a16:creationId xmlns:a16="http://schemas.microsoft.com/office/drawing/2014/main" id="{B6DB3D80-F2F2-1340-A0B0-020CEF3BD777}"/>
              </a:ext>
            </a:extLst>
          </p:cNvPr>
          <p:cNvSpPr txBox="1"/>
          <p:nvPr/>
        </p:nvSpPr>
        <p:spPr>
          <a:xfrm>
            <a:off x="1626393" y="2330246"/>
            <a:ext cx="9438356" cy="4182176"/>
          </a:xfrm>
          <a:prstGeom prst="rect">
            <a:avLst/>
          </a:prstGeom>
          <a:noFill/>
        </p:spPr>
        <p:txBody>
          <a:bodyPr wrap="square" rtlCol="0">
            <a:spAutoFit/>
          </a:bodyPr>
          <a:lstStyle/>
          <a:p>
            <a:r>
              <a:rPr lang="en-US" sz="4000" dirty="0"/>
              <a:t>We balance them!</a:t>
            </a:r>
          </a:p>
          <a:p>
            <a:endParaRPr lang="en-US" sz="2800" dirty="0"/>
          </a:p>
          <a:p>
            <a:endParaRPr lang="en-US" sz="2800" dirty="0"/>
          </a:p>
          <a:p>
            <a:endParaRPr lang="en-US" sz="2800" dirty="0"/>
          </a:p>
          <a:p>
            <a:endParaRPr lang="en-US" sz="2800" dirty="0"/>
          </a:p>
          <a:p>
            <a:endParaRPr lang="en-US" sz="2800" dirty="0"/>
          </a:p>
          <a:p>
            <a:r>
              <a:rPr lang="en-US" sz="2800" dirty="0"/>
              <a:t>Balancing an equation is when we take an equation that has the wrong number of atoms on each side and make it so it has the right number of atoms on each side.</a:t>
            </a:r>
          </a:p>
        </p:txBody>
      </p:sp>
      <p:pic>
        <p:nvPicPr>
          <p:cNvPr id="4098" name="Picture 2" descr="529,376 Scale Stock Photos, Pictures &amp;amp; Royalty-Free Images - iStock">
            <a:extLst>
              <a:ext uri="{FF2B5EF4-FFF2-40B4-BE49-F238E27FC236}">
                <a16:creationId xmlns:a16="http://schemas.microsoft.com/office/drawing/2014/main" id="{9D9475CB-F689-1D4C-8D85-A77071A397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31071" y="2909455"/>
            <a:ext cx="3679032" cy="2296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6856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8F95DF-AD47-294F-8C73-80B10B86C2E5}"/>
              </a:ext>
            </a:extLst>
          </p:cNvPr>
          <p:cNvSpPr>
            <a:spLocks noGrp="1"/>
          </p:cNvSpPr>
          <p:nvPr>
            <p:ph type="title"/>
          </p:nvPr>
        </p:nvSpPr>
        <p:spPr/>
        <p:txBody>
          <a:bodyPr>
            <a:normAutofit/>
          </a:bodyPr>
          <a:lstStyle/>
          <a:p>
            <a:r>
              <a:rPr lang="en-US" sz="7200" b="1" dirty="0"/>
              <a:t>How do we do this?</a:t>
            </a:r>
          </a:p>
        </p:txBody>
      </p:sp>
      <p:sp>
        <p:nvSpPr>
          <p:cNvPr id="4" name="TextBox 3">
            <a:extLst>
              <a:ext uri="{FF2B5EF4-FFF2-40B4-BE49-F238E27FC236}">
                <a16:creationId xmlns:a16="http://schemas.microsoft.com/office/drawing/2014/main" id="{69608600-2E16-AA4E-9EE9-F6DF3D4BFCC7}"/>
              </a:ext>
            </a:extLst>
          </p:cNvPr>
          <p:cNvSpPr txBox="1"/>
          <p:nvPr/>
        </p:nvSpPr>
        <p:spPr>
          <a:xfrm>
            <a:off x="1600201" y="1928813"/>
            <a:ext cx="5100637" cy="4247317"/>
          </a:xfrm>
          <a:prstGeom prst="rect">
            <a:avLst/>
          </a:prstGeom>
          <a:noFill/>
        </p:spPr>
        <p:txBody>
          <a:bodyPr wrap="square" rtlCol="0">
            <a:spAutoFit/>
          </a:bodyPr>
          <a:lstStyle/>
          <a:p>
            <a:r>
              <a:rPr lang="en-US" sz="5400" dirty="0"/>
              <a:t>As is usually the case, we follow a series of simple steps to get the right answer!</a:t>
            </a:r>
          </a:p>
        </p:txBody>
      </p:sp>
      <p:pic>
        <p:nvPicPr>
          <p:cNvPr id="5122" name="Picture 2" descr="Free Random Cliparts, Download Free Random Cliparts png images, Free  ClipArts on Clipart Library">
            <a:extLst>
              <a:ext uri="{FF2B5EF4-FFF2-40B4-BE49-F238E27FC236}">
                <a16:creationId xmlns:a16="http://schemas.microsoft.com/office/drawing/2014/main" id="{2FA341B9-BD94-014D-8065-75F96E0983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24799" y="1905000"/>
            <a:ext cx="2667000" cy="304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9D00FFE7-7ADC-E94D-BA1C-97E4884D031E}"/>
              </a:ext>
            </a:extLst>
          </p:cNvPr>
          <p:cNvSpPr txBox="1"/>
          <p:nvPr/>
        </p:nvSpPr>
        <p:spPr>
          <a:xfrm>
            <a:off x="7572375" y="4976812"/>
            <a:ext cx="3643313" cy="923330"/>
          </a:xfrm>
          <a:prstGeom prst="rect">
            <a:avLst/>
          </a:prstGeom>
          <a:noFill/>
        </p:spPr>
        <p:txBody>
          <a:bodyPr wrap="square" rtlCol="0">
            <a:spAutoFit/>
          </a:bodyPr>
          <a:lstStyle/>
          <a:p>
            <a:r>
              <a:rPr lang="en-US" i="1" dirty="0"/>
              <a:t>This isn’t relevant, but I wanted to put a picture here so you’re stuck with it.</a:t>
            </a:r>
          </a:p>
        </p:txBody>
      </p:sp>
    </p:spTree>
    <p:extLst>
      <p:ext uri="{BB962C8B-B14F-4D97-AF65-F5344CB8AC3E}">
        <p14:creationId xmlns:p14="http://schemas.microsoft.com/office/powerpoint/2010/main" val="1248277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CD0E37-5641-1946-8C88-FDDA7138A54A}"/>
              </a:ext>
            </a:extLst>
          </p:cNvPr>
          <p:cNvSpPr>
            <a:spLocks noGrp="1"/>
          </p:cNvSpPr>
          <p:nvPr>
            <p:ph type="title"/>
          </p:nvPr>
        </p:nvSpPr>
        <p:spPr/>
        <p:txBody>
          <a:bodyPr/>
          <a:lstStyle/>
          <a:p>
            <a:r>
              <a:rPr lang="en-US" b="1" dirty="0"/>
              <a:t>Our sample problem</a:t>
            </a:r>
          </a:p>
        </p:txBody>
      </p:sp>
      <p:sp>
        <p:nvSpPr>
          <p:cNvPr id="4" name="TextBox 3">
            <a:extLst>
              <a:ext uri="{FF2B5EF4-FFF2-40B4-BE49-F238E27FC236}">
                <a16:creationId xmlns:a16="http://schemas.microsoft.com/office/drawing/2014/main" id="{A81BB787-D0D7-4542-96AC-F52EAD3134C9}"/>
              </a:ext>
            </a:extLst>
          </p:cNvPr>
          <p:cNvSpPr txBox="1"/>
          <p:nvPr/>
        </p:nvSpPr>
        <p:spPr>
          <a:xfrm>
            <a:off x="-180622" y="2262541"/>
            <a:ext cx="12553244" cy="923330"/>
          </a:xfrm>
          <a:prstGeom prst="rect">
            <a:avLst/>
          </a:prstGeom>
          <a:noFill/>
        </p:spPr>
        <p:txBody>
          <a:bodyPr wrap="square" rtlCol="0">
            <a:spAutoFit/>
          </a:bodyPr>
          <a:lstStyle/>
          <a:p>
            <a:pPr algn="ctr"/>
            <a:r>
              <a:rPr lang="en-US" sz="5400" dirty="0"/>
              <a:t>__ PbF</a:t>
            </a:r>
            <a:r>
              <a:rPr lang="en-US" sz="5400" baseline="-25000" dirty="0"/>
              <a:t>2</a:t>
            </a:r>
            <a:r>
              <a:rPr lang="en-US" sz="5400" dirty="0"/>
              <a:t> + __AgNO</a:t>
            </a:r>
            <a:r>
              <a:rPr lang="en-US" sz="5400" baseline="-25000" dirty="0"/>
              <a:t>3</a:t>
            </a:r>
            <a:r>
              <a:rPr lang="en-US" sz="5400" dirty="0"/>
              <a:t> </a:t>
            </a:r>
            <a:r>
              <a:rPr lang="en-US" sz="5400" dirty="0">
                <a:sym typeface="Wingdings" pitchFamily="2" charset="2"/>
              </a:rPr>
              <a:t></a:t>
            </a:r>
            <a:r>
              <a:rPr lang="en-US" sz="5400" baseline="-25000" dirty="0">
                <a:sym typeface="Wingdings" pitchFamily="2" charset="2"/>
              </a:rPr>
              <a:t> </a:t>
            </a:r>
            <a:r>
              <a:rPr lang="en-US" sz="5400" dirty="0">
                <a:sym typeface="Wingdings" pitchFamily="2" charset="2"/>
              </a:rPr>
              <a:t>__</a:t>
            </a:r>
            <a:r>
              <a:rPr lang="en-US" sz="5400" dirty="0" err="1">
                <a:sym typeface="Wingdings" pitchFamily="2" charset="2"/>
              </a:rPr>
              <a:t>AgF</a:t>
            </a:r>
            <a:r>
              <a:rPr lang="en-US" sz="5400" dirty="0">
                <a:sym typeface="Wingdings" pitchFamily="2" charset="2"/>
              </a:rPr>
              <a:t> + __Pb(NO</a:t>
            </a:r>
            <a:r>
              <a:rPr lang="en-US" sz="5400" baseline="-25000" dirty="0">
                <a:sym typeface="Wingdings" pitchFamily="2" charset="2"/>
              </a:rPr>
              <a:t>3</a:t>
            </a:r>
            <a:r>
              <a:rPr lang="en-US" sz="5400" dirty="0">
                <a:sym typeface="Wingdings" pitchFamily="2" charset="2"/>
              </a:rPr>
              <a:t>)</a:t>
            </a:r>
            <a:r>
              <a:rPr lang="en-US" sz="5400" baseline="-25000" dirty="0">
                <a:sym typeface="Wingdings" pitchFamily="2" charset="2"/>
              </a:rPr>
              <a:t>2</a:t>
            </a:r>
            <a:endParaRPr lang="en-US" sz="5400" dirty="0"/>
          </a:p>
        </p:txBody>
      </p:sp>
      <p:pic>
        <p:nvPicPr>
          <p:cNvPr id="3074" name="Picture 2" descr="Free Images For Math, Download Free Images For Math png images, Free  ClipArts on Clipart Library">
            <a:extLst>
              <a:ext uri="{FF2B5EF4-FFF2-40B4-BE49-F238E27FC236}">
                <a16:creationId xmlns:a16="http://schemas.microsoft.com/office/drawing/2014/main" id="{D93DE325-CFAF-7945-921E-AC93DDC42D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72466" y="3587750"/>
            <a:ext cx="3505200" cy="2324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93652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34AF3-2DB4-904D-9BA2-D148792CF083}"/>
              </a:ext>
            </a:extLst>
          </p:cNvPr>
          <p:cNvSpPr>
            <a:spLocks noGrp="1"/>
          </p:cNvSpPr>
          <p:nvPr>
            <p:ph type="title"/>
          </p:nvPr>
        </p:nvSpPr>
        <p:spPr/>
        <p:txBody>
          <a:bodyPr/>
          <a:lstStyle/>
          <a:p>
            <a:r>
              <a:rPr lang="en-US" b="1" u="sng" dirty="0"/>
              <a:t>Step 1:  Draw a box around each formula</a:t>
            </a:r>
          </a:p>
        </p:txBody>
      </p:sp>
      <p:sp>
        <p:nvSpPr>
          <p:cNvPr id="5" name="TextBox 4">
            <a:extLst>
              <a:ext uri="{FF2B5EF4-FFF2-40B4-BE49-F238E27FC236}">
                <a16:creationId xmlns:a16="http://schemas.microsoft.com/office/drawing/2014/main" id="{D91F7C37-7490-3549-9068-A8C34C235102}"/>
              </a:ext>
            </a:extLst>
          </p:cNvPr>
          <p:cNvSpPr txBox="1"/>
          <p:nvPr/>
        </p:nvSpPr>
        <p:spPr>
          <a:xfrm>
            <a:off x="330994" y="2721114"/>
            <a:ext cx="11530011" cy="707886"/>
          </a:xfrm>
          <a:prstGeom prst="rect">
            <a:avLst/>
          </a:prstGeom>
          <a:noFill/>
        </p:spPr>
        <p:txBody>
          <a:bodyPr wrap="square" rtlCol="0">
            <a:spAutoFit/>
          </a:bodyPr>
          <a:lstStyle/>
          <a:p>
            <a:pPr algn="ctr"/>
            <a:r>
              <a:rPr lang="en-US" sz="4000" dirty="0"/>
              <a:t>____ PbF</a:t>
            </a:r>
            <a:r>
              <a:rPr lang="en-US" sz="4000" baseline="-25000" dirty="0"/>
              <a:t>2</a:t>
            </a:r>
            <a:r>
              <a:rPr lang="en-US" sz="4000" dirty="0"/>
              <a:t> + ____AgNO</a:t>
            </a:r>
            <a:r>
              <a:rPr lang="en-US" sz="4000" baseline="-25000" dirty="0"/>
              <a:t>3</a:t>
            </a:r>
            <a:r>
              <a:rPr lang="en-US" sz="4000" dirty="0"/>
              <a:t> </a:t>
            </a:r>
            <a:r>
              <a:rPr lang="en-US" sz="4000" dirty="0">
                <a:sym typeface="Wingdings" pitchFamily="2" charset="2"/>
              </a:rPr>
              <a:t></a:t>
            </a:r>
            <a:r>
              <a:rPr lang="en-US" sz="4000" baseline="-25000" dirty="0">
                <a:sym typeface="Wingdings" pitchFamily="2" charset="2"/>
              </a:rPr>
              <a:t> </a:t>
            </a:r>
            <a:r>
              <a:rPr lang="en-US" sz="4000" dirty="0">
                <a:sym typeface="Wingdings" pitchFamily="2" charset="2"/>
              </a:rPr>
              <a:t>____</a:t>
            </a:r>
            <a:r>
              <a:rPr lang="en-US" sz="4000" dirty="0" err="1">
                <a:sym typeface="Wingdings" pitchFamily="2" charset="2"/>
              </a:rPr>
              <a:t>AgF</a:t>
            </a:r>
            <a:r>
              <a:rPr lang="en-US" sz="4000" dirty="0">
                <a:sym typeface="Wingdings" pitchFamily="2" charset="2"/>
              </a:rPr>
              <a:t> + _____Pb(NO</a:t>
            </a:r>
            <a:r>
              <a:rPr lang="en-US" sz="4000" baseline="-25000" dirty="0">
                <a:sym typeface="Wingdings" pitchFamily="2" charset="2"/>
              </a:rPr>
              <a:t>3</a:t>
            </a:r>
            <a:r>
              <a:rPr lang="en-US" sz="4000" dirty="0">
                <a:sym typeface="Wingdings" pitchFamily="2" charset="2"/>
              </a:rPr>
              <a:t>)</a:t>
            </a:r>
            <a:r>
              <a:rPr lang="en-US" sz="4000" baseline="-25000" dirty="0">
                <a:sym typeface="Wingdings" pitchFamily="2" charset="2"/>
              </a:rPr>
              <a:t>2</a:t>
            </a:r>
            <a:endParaRPr lang="en-US" sz="4000" dirty="0"/>
          </a:p>
        </p:txBody>
      </p:sp>
      <p:sp>
        <p:nvSpPr>
          <p:cNvPr id="7" name="Frame 6">
            <a:extLst>
              <a:ext uri="{FF2B5EF4-FFF2-40B4-BE49-F238E27FC236}">
                <a16:creationId xmlns:a16="http://schemas.microsoft.com/office/drawing/2014/main" id="{6663AA08-EA03-844D-BDD4-8AA76FCB19EA}"/>
              </a:ext>
            </a:extLst>
          </p:cNvPr>
          <p:cNvSpPr/>
          <p:nvPr/>
        </p:nvSpPr>
        <p:spPr>
          <a:xfrm>
            <a:off x="1571625" y="2371725"/>
            <a:ext cx="1328738" cy="1385888"/>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 name="TextBox 3">
            <a:extLst>
              <a:ext uri="{FF2B5EF4-FFF2-40B4-BE49-F238E27FC236}">
                <a16:creationId xmlns:a16="http://schemas.microsoft.com/office/drawing/2014/main" id="{4F5A0423-4102-9642-80B0-D7A40115FBFD}"/>
              </a:ext>
            </a:extLst>
          </p:cNvPr>
          <p:cNvSpPr txBox="1"/>
          <p:nvPr/>
        </p:nvSpPr>
        <p:spPr>
          <a:xfrm>
            <a:off x="609599" y="4310062"/>
            <a:ext cx="10972800" cy="1938992"/>
          </a:xfrm>
          <a:prstGeom prst="rect">
            <a:avLst/>
          </a:prstGeom>
          <a:noFill/>
        </p:spPr>
        <p:txBody>
          <a:bodyPr wrap="square" rtlCol="0">
            <a:spAutoFit/>
          </a:bodyPr>
          <a:lstStyle/>
          <a:p>
            <a:r>
              <a:rPr lang="en-US" sz="3600" dirty="0"/>
              <a:t>Never, </a:t>
            </a:r>
            <a:r>
              <a:rPr lang="en-US" sz="3600" i="1" u="sng" dirty="0"/>
              <a:t>ever</a:t>
            </a:r>
            <a:r>
              <a:rPr lang="en-US" sz="3600" dirty="0"/>
              <a:t> change anything within these boxes.</a:t>
            </a:r>
          </a:p>
          <a:p>
            <a:endParaRPr lang="en-US" sz="2800" dirty="0"/>
          </a:p>
          <a:p>
            <a:r>
              <a:rPr lang="en-US" sz="2800" dirty="0"/>
              <a:t>The formulas you start with are valid, so any changes you make to them will break the equation!</a:t>
            </a:r>
          </a:p>
        </p:txBody>
      </p:sp>
      <p:sp>
        <p:nvSpPr>
          <p:cNvPr id="8" name="Frame 7">
            <a:extLst>
              <a:ext uri="{FF2B5EF4-FFF2-40B4-BE49-F238E27FC236}">
                <a16:creationId xmlns:a16="http://schemas.microsoft.com/office/drawing/2014/main" id="{A4CE1DAF-7AA2-7440-8FF7-E661D65F6040}"/>
              </a:ext>
            </a:extLst>
          </p:cNvPr>
          <p:cNvSpPr/>
          <p:nvPr/>
        </p:nvSpPr>
        <p:spPr>
          <a:xfrm>
            <a:off x="3971925" y="2314575"/>
            <a:ext cx="1685925" cy="1371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ame 8">
            <a:extLst>
              <a:ext uri="{FF2B5EF4-FFF2-40B4-BE49-F238E27FC236}">
                <a16:creationId xmlns:a16="http://schemas.microsoft.com/office/drawing/2014/main" id="{12069BA0-6671-1D41-9973-C607DB99A0B6}"/>
              </a:ext>
            </a:extLst>
          </p:cNvPr>
          <p:cNvSpPr/>
          <p:nvPr/>
        </p:nvSpPr>
        <p:spPr>
          <a:xfrm>
            <a:off x="7058025" y="2371725"/>
            <a:ext cx="1128713" cy="131445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Frame 9">
            <a:extLst>
              <a:ext uri="{FF2B5EF4-FFF2-40B4-BE49-F238E27FC236}">
                <a16:creationId xmlns:a16="http://schemas.microsoft.com/office/drawing/2014/main" id="{085C5B86-C3CD-8241-BA2A-FAAE8051635E}"/>
              </a:ext>
            </a:extLst>
          </p:cNvPr>
          <p:cNvSpPr/>
          <p:nvPr/>
        </p:nvSpPr>
        <p:spPr>
          <a:xfrm>
            <a:off x="9486900" y="2314575"/>
            <a:ext cx="2257425" cy="13716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85081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B7631-8ADC-2140-8132-B54AA40DF4FC}"/>
              </a:ext>
            </a:extLst>
          </p:cNvPr>
          <p:cNvSpPr>
            <a:spLocks noGrp="1"/>
          </p:cNvSpPr>
          <p:nvPr>
            <p:ph type="title"/>
          </p:nvPr>
        </p:nvSpPr>
        <p:spPr/>
        <p:txBody>
          <a:bodyPr/>
          <a:lstStyle/>
          <a:p>
            <a:r>
              <a:rPr lang="en-US" b="1" u="sng" dirty="0"/>
              <a:t>Step 2:  Make an inventory of the atoms</a:t>
            </a:r>
          </a:p>
        </p:txBody>
      </p:sp>
      <p:sp>
        <p:nvSpPr>
          <p:cNvPr id="4" name="TextBox 3">
            <a:extLst>
              <a:ext uri="{FF2B5EF4-FFF2-40B4-BE49-F238E27FC236}">
                <a16:creationId xmlns:a16="http://schemas.microsoft.com/office/drawing/2014/main" id="{B84B6009-3047-0247-8A30-BB6F278C93E1}"/>
              </a:ext>
            </a:extLst>
          </p:cNvPr>
          <p:cNvSpPr txBox="1"/>
          <p:nvPr/>
        </p:nvSpPr>
        <p:spPr>
          <a:xfrm>
            <a:off x="959556" y="3224741"/>
            <a:ext cx="2517422" cy="3108543"/>
          </a:xfrm>
          <a:prstGeom prst="rect">
            <a:avLst/>
          </a:prstGeom>
          <a:noFill/>
        </p:spPr>
        <p:txBody>
          <a:bodyPr wrap="square" rtlCol="0">
            <a:spAutoFit/>
          </a:bodyPr>
          <a:lstStyle/>
          <a:p>
            <a:r>
              <a:rPr lang="en-US" sz="2800" dirty="0"/>
              <a:t>Determine how many atoms of each element are present on both the left and right sides of the equation.</a:t>
            </a:r>
          </a:p>
        </p:txBody>
      </p:sp>
      <p:sp>
        <p:nvSpPr>
          <p:cNvPr id="5" name="TextBox 4">
            <a:extLst>
              <a:ext uri="{FF2B5EF4-FFF2-40B4-BE49-F238E27FC236}">
                <a16:creationId xmlns:a16="http://schemas.microsoft.com/office/drawing/2014/main" id="{5CDDACE7-F053-794C-8BEB-E59EF8D7D4C9}"/>
              </a:ext>
            </a:extLst>
          </p:cNvPr>
          <p:cNvSpPr txBox="1"/>
          <p:nvPr/>
        </p:nvSpPr>
        <p:spPr>
          <a:xfrm>
            <a:off x="361245" y="1998129"/>
            <a:ext cx="11625508" cy="707886"/>
          </a:xfrm>
          <a:prstGeom prst="rect">
            <a:avLst/>
          </a:prstGeom>
          <a:noFill/>
        </p:spPr>
        <p:txBody>
          <a:bodyPr wrap="square" rtlCol="0">
            <a:spAutoFit/>
          </a:bodyPr>
          <a:lstStyle/>
          <a:p>
            <a:pPr algn="ctr"/>
            <a:r>
              <a:rPr lang="en-US" sz="4000" dirty="0"/>
              <a:t>____ PbF</a:t>
            </a:r>
            <a:r>
              <a:rPr lang="en-US" sz="4000" baseline="-25000" dirty="0"/>
              <a:t>2</a:t>
            </a:r>
            <a:r>
              <a:rPr lang="en-US" sz="4000" dirty="0"/>
              <a:t> + ____AgNO</a:t>
            </a:r>
            <a:r>
              <a:rPr lang="en-US" sz="4000" baseline="-25000" dirty="0"/>
              <a:t>3</a:t>
            </a:r>
            <a:r>
              <a:rPr lang="en-US" sz="4000" dirty="0"/>
              <a:t> </a:t>
            </a:r>
            <a:r>
              <a:rPr lang="en-US" sz="4000" dirty="0">
                <a:sym typeface="Wingdings" pitchFamily="2" charset="2"/>
              </a:rPr>
              <a:t></a:t>
            </a:r>
            <a:r>
              <a:rPr lang="en-US" sz="4000" baseline="-25000" dirty="0">
                <a:sym typeface="Wingdings" pitchFamily="2" charset="2"/>
              </a:rPr>
              <a:t> </a:t>
            </a:r>
            <a:r>
              <a:rPr lang="en-US" sz="4000" dirty="0">
                <a:sym typeface="Wingdings" pitchFamily="2" charset="2"/>
              </a:rPr>
              <a:t>____</a:t>
            </a:r>
            <a:r>
              <a:rPr lang="en-US" sz="4000" dirty="0" err="1">
                <a:sym typeface="Wingdings" pitchFamily="2" charset="2"/>
              </a:rPr>
              <a:t>AgF</a:t>
            </a:r>
            <a:r>
              <a:rPr lang="en-US" sz="4000" dirty="0">
                <a:sym typeface="Wingdings" pitchFamily="2" charset="2"/>
              </a:rPr>
              <a:t> + _____Pb(NO</a:t>
            </a:r>
            <a:r>
              <a:rPr lang="en-US" sz="4000" baseline="-25000" dirty="0">
                <a:sym typeface="Wingdings" pitchFamily="2" charset="2"/>
              </a:rPr>
              <a:t>3</a:t>
            </a:r>
            <a:r>
              <a:rPr lang="en-US" sz="4000" dirty="0">
                <a:sym typeface="Wingdings" pitchFamily="2" charset="2"/>
              </a:rPr>
              <a:t>)</a:t>
            </a:r>
            <a:r>
              <a:rPr lang="en-US" sz="4000" baseline="-25000" dirty="0">
                <a:sym typeface="Wingdings" pitchFamily="2" charset="2"/>
              </a:rPr>
              <a:t>2</a:t>
            </a:r>
            <a:endParaRPr lang="en-US" sz="4000" dirty="0"/>
          </a:p>
        </p:txBody>
      </p:sp>
      <p:sp>
        <p:nvSpPr>
          <p:cNvPr id="6" name="Frame 5">
            <a:extLst>
              <a:ext uri="{FF2B5EF4-FFF2-40B4-BE49-F238E27FC236}">
                <a16:creationId xmlns:a16="http://schemas.microsoft.com/office/drawing/2014/main" id="{B9841FAE-9950-2F40-B6A2-396D293A8A42}"/>
              </a:ext>
            </a:extLst>
          </p:cNvPr>
          <p:cNvSpPr/>
          <p:nvPr/>
        </p:nvSpPr>
        <p:spPr>
          <a:xfrm>
            <a:off x="1639357" y="1818077"/>
            <a:ext cx="1339743" cy="112603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ame 6">
            <a:extLst>
              <a:ext uri="{FF2B5EF4-FFF2-40B4-BE49-F238E27FC236}">
                <a16:creationId xmlns:a16="http://schemas.microsoft.com/office/drawing/2014/main" id="{9DA91249-3DEE-5343-9B19-E35D650A8770}"/>
              </a:ext>
            </a:extLst>
          </p:cNvPr>
          <p:cNvSpPr/>
          <p:nvPr/>
        </p:nvSpPr>
        <p:spPr>
          <a:xfrm>
            <a:off x="4039658" y="1760927"/>
            <a:ext cx="1699889" cy="111442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ame 7">
            <a:extLst>
              <a:ext uri="{FF2B5EF4-FFF2-40B4-BE49-F238E27FC236}">
                <a16:creationId xmlns:a16="http://schemas.microsoft.com/office/drawing/2014/main" id="{11C24BF0-9DC8-8448-9689-EC9EEDE0E6BF}"/>
              </a:ext>
            </a:extLst>
          </p:cNvPr>
          <p:cNvSpPr/>
          <p:nvPr/>
        </p:nvSpPr>
        <p:spPr>
          <a:xfrm>
            <a:off x="7125758" y="1818077"/>
            <a:ext cx="1138062" cy="106799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Frame 8">
            <a:extLst>
              <a:ext uri="{FF2B5EF4-FFF2-40B4-BE49-F238E27FC236}">
                <a16:creationId xmlns:a16="http://schemas.microsoft.com/office/drawing/2014/main" id="{5F1B664F-0F63-BB49-A6BE-B86BF432B168}"/>
              </a:ext>
            </a:extLst>
          </p:cNvPr>
          <p:cNvSpPr/>
          <p:nvPr/>
        </p:nvSpPr>
        <p:spPr>
          <a:xfrm>
            <a:off x="9554633" y="1760927"/>
            <a:ext cx="2276122" cy="111442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aphicFrame>
        <p:nvGraphicFramePr>
          <p:cNvPr id="11" name="Table 11">
            <a:extLst>
              <a:ext uri="{FF2B5EF4-FFF2-40B4-BE49-F238E27FC236}">
                <a16:creationId xmlns:a16="http://schemas.microsoft.com/office/drawing/2014/main" id="{D100827B-E258-0A4F-9BA9-4CB4BD083F0A}"/>
              </a:ext>
            </a:extLst>
          </p:cNvPr>
          <p:cNvGraphicFramePr>
            <a:graphicFrameLocks noGrp="1"/>
          </p:cNvGraphicFramePr>
          <p:nvPr>
            <p:extLst>
              <p:ext uri="{D42A27DB-BD31-4B8C-83A1-F6EECF244321}">
                <p14:modId xmlns:p14="http://schemas.microsoft.com/office/powerpoint/2010/main" val="3964552554"/>
              </p:ext>
            </p:extLst>
          </p:nvPr>
        </p:nvGraphicFramePr>
        <p:xfrm>
          <a:off x="4623006" y="3429000"/>
          <a:ext cx="6807198" cy="2494280"/>
        </p:xfrm>
        <a:graphic>
          <a:graphicData uri="http://schemas.openxmlformats.org/drawingml/2006/table">
            <a:tbl>
              <a:tblPr firstRow="1" bandRow="1">
                <a:tableStyleId>{5C22544A-7EE6-4342-B048-85BDC9FD1C3A}</a:tableStyleId>
              </a:tblPr>
              <a:tblGrid>
                <a:gridCol w="2269066">
                  <a:extLst>
                    <a:ext uri="{9D8B030D-6E8A-4147-A177-3AD203B41FA5}">
                      <a16:colId xmlns:a16="http://schemas.microsoft.com/office/drawing/2014/main" val="255544538"/>
                    </a:ext>
                  </a:extLst>
                </a:gridCol>
                <a:gridCol w="2269066">
                  <a:extLst>
                    <a:ext uri="{9D8B030D-6E8A-4147-A177-3AD203B41FA5}">
                      <a16:colId xmlns:a16="http://schemas.microsoft.com/office/drawing/2014/main" val="1176080300"/>
                    </a:ext>
                  </a:extLst>
                </a:gridCol>
                <a:gridCol w="2269066">
                  <a:extLst>
                    <a:ext uri="{9D8B030D-6E8A-4147-A177-3AD203B41FA5}">
                      <a16:colId xmlns:a16="http://schemas.microsoft.com/office/drawing/2014/main" val="3568610195"/>
                    </a:ext>
                  </a:extLst>
                </a:gridCol>
              </a:tblGrid>
              <a:tr h="370840">
                <a:tc>
                  <a:txBody>
                    <a:bodyPr/>
                    <a:lstStyle/>
                    <a:p>
                      <a:pPr algn="ctr"/>
                      <a:r>
                        <a:rPr lang="en-US" dirty="0"/>
                        <a:t>Element</a:t>
                      </a:r>
                    </a:p>
                  </a:txBody>
                  <a:tcPr/>
                </a:tc>
                <a:tc>
                  <a:txBody>
                    <a:bodyPr/>
                    <a:lstStyle/>
                    <a:p>
                      <a:pPr algn="ctr"/>
                      <a:r>
                        <a:rPr lang="en-US" dirty="0"/>
                        <a:t>Number on reagent side</a:t>
                      </a:r>
                    </a:p>
                  </a:txBody>
                  <a:tcPr/>
                </a:tc>
                <a:tc>
                  <a:txBody>
                    <a:bodyPr/>
                    <a:lstStyle/>
                    <a:p>
                      <a:pPr algn="ctr"/>
                      <a:r>
                        <a:rPr lang="en-US" dirty="0"/>
                        <a:t>Number on product side</a:t>
                      </a:r>
                    </a:p>
                  </a:txBody>
                  <a:tcPr/>
                </a:tc>
                <a:extLst>
                  <a:ext uri="{0D108BD9-81ED-4DB2-BD59-A6C34878D82A}">
                    <a16:rowId xmlns:a16="http://schemas.microsoft.com/office/drawing/2014/main" val="2027850775"/>
                  </a:ext>
                </a:extLst>
              </a:tr>
              <a:tr h="370840">
                <a:tc>
                  <a:txBody>
                    <a:bodyPr/>
                    <a:lstStyle/>
                    <a:p>
                      <a:pPr algn="ctr"/>
                      <a:r>
                        <a:rPr lang="en-US" dirty="0"/>
                        <a:t>Pb</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313641370"/>
                  </a:ext>
                </a:extLst>
              </a:tr>
              <a:tr h="370840">
                <a:tc>
                  <a:txBody>
                    <a:bodyPr/>
                    <a:lstStyle/>
                    <a:p>
                      <a:pPr algn="ctr"/>
                      <a:r>
                        <a:rPr lang="en-US" dirty="0"/>
                        <a:t>F</a:t>
                      </a:r>
                    </a:p>
                  </a:txBody>
                  <a:tcPr/>
                </a:tc>
                <a:tc>
                  <a:txBody>
                    <a:bodyPr/>
                    <a:lstStyle/>
                    <a:p>
                      <a:pPr algn="ctr"/>
                      <a:r>
                        <a:rPr lang="en-US" dirty="0"/>
                        <a:t>2</a:t>
                      </a:r>
                    </a:p>
                  </a:txBody>
                  <a:tcPr/>
                </a:tc>
                <a:tc>
                  <a:txBody>
                    <a:bodyPr/>
                    <a:lstStyle/>
                    <a:p>
                      <a:pPr algn="ctr"/>
                      <a:r>
                        <a:rPr lang="en-US" dirty="0"/>
                        <a:t>1</a:t>
                      </a:r>
                    </a:p>
                  </a:txBody>
                  <a:tcPr/>
                </a:tc>
                <a:extLst>
                  <a:ext uri="{0D108BD9-81ED-4DB2-BD59-A6C34878D82A}">
                    <a16:rowId xmlns:a16="http://schemas.microsoft.com/office/drawing/2014/main" val="2874539908"/>
                  </a:ext>
                </a:extLst>
              </a:tr>
              <a:tr h="370840">
                <a:tc>
                  <a:txBody>
                    <a:bodyPr/>
                    <a:lstStyle/>
                    <a:p>
                      <a:pPr algn="ctr"/>
                      <a:r>
                        <a:rPr lang="en-US" dirty="0"/>
                        <a:t>Ag</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80180347"/>
                  </a:ext>
                </a:extLst>
              </a:tr>
              <a:tr h="370840">
                <a:tc>
                  <a:txBody>
                    <a:bodyPr/>
                    <a:lstStyle/>
                    <a:p>
                      <a:pPr algn="ctr"/>
                      <a:r>
                        <a:rPr lang="en-US" dirty="0"/>
                        <a:t>N</a:t>
                      </a:r>
                    </a:p>
                  </a:txBody>
                  <a:tcPr/>
                </a:tc>
                <a:tc>
                  <a:txBody>
                    <a:bodyPr/>
                    <a:lstStyle/>
                    <a:p>
                      <a:pPr algn="ctr"/>
                      <a:r>
                        <a:rPr lang="en-US" dirty="0"/>
                        <a:t>1</a:t>
                      </a:r>
                    </a:p>
                  </a:txBody>
                  <a:tcPr/>
                </a:tc>
                <a:tc>
                  <a:txBody>
                    <a:bodyPr/>
                    <a:lstStyle/>
                    <a:p>
                      <a:pPr algn="ctr"/>
                      <a:r>
                        <a:rPr lang="en-US" dirty="0"/>
                        <a:t>2</a:t>
                      </a:r>
                    </a:p>
                  </a:txBody>
                  <a:tcPr/>
                </a:tc>
                <a:extLst>
                  <a:ext uri="{0D108BD9-81ED-4DB2-BD59-A6C34878D82A}">
                    <a16:rowId xmlns:a16="http://schemas.microsoft.com/office/drawing/2014/main" val="7793039"/>
                  </a:ext>
                </a:extLst>
              </a:tr>
              <a:tr h="370840">
                <a:tc>
                  <a:txBody>
                    <a:bodyPr/>
                    <a:lstStyle/>
                    <a:p>
                      <a:pPr algn="ctr"/>
                      <a:r>
                        <a:rPr lang="en-US" dirty="0"/>
                        <a:t>O</a:t>
                      </a:r>
                    </a:p>
                  </a:txBody>
                  <a:tcPr/>
                </a:tc>
                <a:tc>
                  <a:txBody>
                    <a:bodyPr/>
                    <a:lstStyle/>
                    <a:p>
                      <a:pPr algn="ctr"/>
                      <a:r>
                        <a:rPr lang="en-US" dirty="0"/>
                        <a:t>3</a:t>
                      </a:r>
                    </a:p>
                  </a:txBody>
                  <a:tcPr/>
                </a:tc>
                <a:tc>
                  <a:txBody>
                    <a:bodyPr/>
                    <a:lstStyle/>
                    <a:p>
                      <a:pPr algn="ctr"/>
                      <a:r>
                        <a:rPr lang="en-US" dirty="0"/>
                        <a:t>6</a:t>
                      </a:r>
                    </a:p>
                  </a:txBody>
                  <a:tcPr/>
                </a:tc>
                <a:extLst>
                  <a:ext uri="{0D108BD9-81ED-4DB2-BD59-A6C34878D82A}">
                    <a16:rowId xmlns:a16="http://schemas.microsoft.com/office/drawing/2014/main" val="3248810294"/>
                  </a:ext>
                </a:extLst>
              </a:tr>
            </a:tbl>
          </a:graphicData>
        </a:graphic>
      </p:graphicFrame>
    </p:spTree>
    <p:extLst>
      <p:ext uri="{BB962C8B-B14F-4D97-AF65-F5344CB8AC3E}">
        <p14:creationId xmlns:p14="http://schemas.microsoft.com/office/powerpoint/2010/main" val="39955916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CE3FD-EC6B-9F44-BB8D-5BE28CFE1B8F}"/>
              </a:ext>
            </a:extLst>
          </p:cNvPr>
          <p:cNvSpPr>
            <a:spLocks noGrp="1"/>
          </p:cNvSpPr>
          <p:nvPr>
            <p:ph type="title"/>
          </p:nvPr>
        </p:nvSpPr>
        <p:spPr/>
        <p:txBody>
          <a:bodyPr/>
          <a:lstStyle/>
          <a:p>
            <a:r>
              <a:rPr lang="en-US" dirty="0"/>
              <a:t>Step 3:  Change a single number in the </a:t>
            </a:r>
            <a:r>
              <a:rPr lang="en-US" u="sng" dirty="0"/>
              <a:t>equation so the inventory works out evenly</a:t>
            </a:r>
          </a:p>
        </p:txBody>
      </p:sp>
      <p:sp>
        <p:nvSpPr>
          <p:cNvPr id="11" name="TextBox 10">
            <a:extLst>
              <a:ext uri="{FF2B5EF4-FFF2-40B4-BE49-F238E27FC236}">
                <a16:creationId xmlns:a16="http://schemas.microsoft.com/office/drawing/2014/main" id="{1F96F09D-B7BC-7E43-A7FA-1E2BB6CBBB20}"/>
              </a:ext>
            </a:extLst>
          </p:cNvPr>
          <p:cNvSpPr txBox="1"/>
          <p:nvPr/>
        </p:nvSpPr>
        <p:spPr>
          <a:xfrm>
            <a:off x="361245" y="1998129"/>
            <a:ext cx="11625508" cy="707886"/>
          </a:xfrm>
          <a:prstGeom prst="rect">
            <a:avLst/>
          </a:prstGeom>
          <a:noFill/>
        </p:spPr>
        <p:txBody>
          <a:bodyPr wrap="square" rtlCol="0">
            <a:spAutoFit/>
          </a:bodyPr>
          <a:lstStyle/>
          <a:p>
            <a:pPr algn="ctr"/>
            <a:r>
              <a:rPr lang="en-US" sz="4000" dirty="0"/>
              <a:t>____ PbF</a:t>
            </a:r>
            <a:r>
              <a:rPr lang="en-US" sz="4000" baseline="-25000" dirty="0"/>
              <a:t>2</a:t>
            </a:r>
            <a:r>
              <a:rPr lang="en-US" sz="4000" dirty="0"/>
              <a:t> + ____AgNO</a:t>
            </a:r>
            <a:r>
              <a:rPr lang="en-US" sz="4000" baseline="-25000" dirty="0"/>
              <a:t>3</a:t>
            </a:r>
            <a:r>
              <a:rPr lang="en-US" sz="4000" dirty="0"/>
              <a:t> </a:t>
            </a:r>
            <a:r>
              <a:rPr lang="en-US" sz="4000" dirty="0">
                <a:sym typeface="Wingdings" pitchFamily="2" charset="2"/>
              </a:rPr>
              <a:t></a:t>
            </a:r>
            <a:r>
              <a:rPr lang="en-US" sz="4000" baseline="-25000" dirty="0">
                <a:sym typeface="Wingdings" pitchFamily="2" charset="2"/>
              </a:rPr>
              <a:t> </a:t>
            </a:r>
            <a:r>
              <a:rPr lang="en-US" sz="4000" dirty="0">
                <a:sym typeface="Wingdings" pitchFamily="2" charset="2"/>
              </a:rPr>
              <a:t>____</a:t>
            </a:r>
            <a:r>
              <a:rPr lang="en-US" sz="4000" dirty="0" err="1">
                <a:sym typeface="Wingdings" pitchFamily="2" charset="2"/>
              </a:rPr>
              <a:t>AgF</a:t>
            </a:r>
            <a:r>
              <a:rPr lang="en-US" sz="4000" dirty="0">
                <a:sym typeface="Wingdings" pitchFamily="2" charset="2"/>
              </a:rPr>
              <a:t> + _____Pb(NO</a:t>
            </a:r>
            <a:r>
              <a:rPr lang="en-US" sz="4000" baseline="-25000" dirty="0">
                <a:sym typeface="Wingdings" pitchFamily="2" charset="2"/>
              </a:rPr>
              <a:t>3</a:t>
            </a:r>
            <a:r>
              <a:rPr lang="en-US" sz="4000" dirty="0">
                <a:sym typeface="Wingdings" pitchFamily="2" charset="2"/>
              </a:rPr>
              <a:t>)</a:t>
            </a:r>
            <a:r>
              <a:rPr lang="en-US" sz="4000" baseline="-25000" dirty="0">
                <a:sym typeface="Wingdings" pitchFamily="2" charset="2"/>
              </a:rPr>
              <a:t>2</a:t>
            </a:r>
            <a:endParaRPr lang="en-US" sz="4000" dirty="0"/>
          </a:p>
        </p:txBody>
      </p:sp>
      <p:sp>
        <p:nvSpPr>
          <p:cNvPr id="12" name="Frame 11">
            <a:extLst>
              <a:ext uri="{FF2B5EF4-FFF2-40B4-BE49-F238E27FC236}">
                <a16:creationId xmlns:a16="http://schemas.microsoft.com/office/drawing/2014/main" id="{4C8C409A-A74B-314E-A3B0-F38A70D61E2C}"/>
              </a:ext>
            </a:extLst>
          </p:cNvPr>
          <p:cNvSpPr/>
          <p:nvPr/>
        </p:nvSpPr>
        <p:spPr>
          <a:xfrm>
            <a:off x="1639357" y="1818077"/>
            <a:ext cx="1339743" cy="112603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Frame 12">
            <a:extLst>
              <a:ext uri="{FF2B5EF4-FFF2-40B4-BE49-F238E27FC236}">
                <a16:creationId xmlns:a16="http://schemas.microsoft.com/office/drawing/2014/main" id="{F42CCAEE-B9D7-784B-8645-7C3B7C651C2D}"/>
              </a:ext>
            </a:extLst>
          </p:cNvPr>
          <p:cNvSpPr/>
          <p:nvPr/>
        </p:nvSpPr>
        <p:spPr>
          <a:xfrm>
            <a:off x="4039658" y="1760927"/>
            <a:ext cx="1699889" cy="111442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Frame 13">
            <a:extLst>
              <a:ext uri="{FF2B5EF4-FFF2-40B4-BE49-F238E27FC236}">
                <a16:creationId xmlns:a16="http://schemas.microsoft.com/office/drawing/2014/main" id="{89147F7D-3B12-7545-8016-39730B740D53}"/>
              </a:ext>
            </a:extLst>
          </p:cNvPr>
          <p:cNvSpPr/>
          <p:nvPr/>
        </p:nvSpPr>
        <p:spPr>
          <a:xfrm>
            <a:off x="7125758" y="1818077"/>
            <a:ext cx="1138062" cy="106799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Frame 14">
            <a:extLst>
              <a:ext uri="{FF2B5EF4-FFF2-40B4-BE49-F238E27FC236}">
                <a16:creationId xmlns:a16="http://schemas.microsoft.com/office/drawing/2014/main" id="{A7A33FC0-1E0F-B541-9C41-5F20E9717417}"/>
              </a:ext>
            </a:extLst>
          </p:cNvPr>
          <p:cNvSpPr/>
          <p:nvPr/>
        </p:nvSpPr>
        <p:spPr>
          <a:xfrm>
            <a:off x="9554633" y="1760927"/>
            <a:ext cx="2276122" cy="111442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aphicFrame>
        <p:nvGraphicFramePr>
          <p:cNvPr id="16" name="Table 11">
            <a:extLst>
              <a:ext uri="{FF2B5EF4-FFF2-40B4-BE49-F238E27FC236}">
                <a16:creationId xmlns:a16="http://schemas.microsoft.com/office/drawing/2014/main" id="{13B684C6-85E7-BA4B-983D-514BE3937977}"/>
              </a:ext>
            </a:extLst>
          </p:cNvPr>
          <p:cNvGraphicFramePr>
            <a:graphicFrameLocks noGrp="1"/>
          </p:cNvGraphicFramePr>
          <p:nvPr>
            <p:extLst>
              <p:ext uri="{D42A27DB-BD31-4B8C-83A1-F6EECF244321}">
                <p14:modId xmlns:p14="http://schemas.microsoft.com/office/powerpoint/2010/main" val="1302491141"/>
              </p:ext>
            </p:extLst>
          </p:nvPr>
        </p:nvGraphicFramePr>
        <p:xfrm>
          <a:off x="4623006" y="3429000"/>
          <a:ext cx="6807198" cy="2494280"/>
        </p:xfrm>
        <a:graphic>
          <a:graphicData uri="http://schemas.openxmlformats.org/drawingml/2006/table">
            <a:tbl>
              <a:tblPr firstRow="1" bandRow="1">
                <a:tableStyleId>{5C22544A-7EE6-4342-B048-85BDC9FD1C3A}</a:tableStyleId>
              </a:tblPr>
              <a:tblGrid>
                <a:gridCol w="2269066">
                  <a:extLst>
                    <a:ext uri="{9D8B030D-6E8A-4147-A177-3AD203B41FA5}">
                      <a16:colId xmlns:a16="http://schemas.microsoft.com/office/drawing/2014/main" val="255544538"/>
                    </a:ext>
                  </a:extLst>
                </a:gridCol>
                <a:gridCol w="2269066">
                  <a:extLst>
                    <a:ext uri="{9D8B030D-6E8A-4147-A177-3AD203B41FA5}">
                      <a16:colId xmlns:a16="http://schemas.microsoft.com/office/drawing/2014/main" val="1176080300"/>
                    </a:ext>
                  </a:extLst>
                </a:gridCol>
                <a:gridCol w="2269066">
                  <a:extLst>
                    <a:ext uri="{9D8B030D-6E8A-4147-A177-3AD203B41FA5}">
                      <a16:colId xmlns:a16="http://schemas.microsoft.com/office/drawing/2014/main" val="3568610195"/>
                    </a:ext>
                  </a:extLst>
                </a:gridCol>
              </a:tblGrid>
              <a:tr h="370840">
                <a:tc>
                  <a:txBody>
                    <a:bodyPr/>
                    <a:lstStyle/>
                    <a:p>
                      <a:pPr algn="ctr"/>
                      <a:r>
                        <a:rPr lang="en-US" dirty="0"/>
                        <a:t>Element</a:t>
                      </a:r>
                    </a:p>
                  </a:txBody>
                  <a:tcPr/>
                </a:tc>
                <a:tc>
                  <a:txBody>
                    <a:bodyPr/>
                    <a:lstStyle/>
                    <a:p>
                      <a:pPr algn="ctr"/>
                      <a:r>
                        <a:rPr lang="en-US" dirty="0"/>
                        <a:t>Number on reagent side</a:t>
                      </a:r>
                    </a:p>
                  </a:txBody>
                  <a:tcPr/>
                </a:tc>
                <a:tc>
                  <a:txBody>
                    <a:bodyPr/>
                    <a:lstStyle/>
                    <a:p>
                      <a:pPr algn="ctr"/>
                      <a:r>
                        <a:rPr lang="en-US" dirty="0"/>
                        <a:t>Number on product side</a:t>
                      </a:r>
                    </a:p>
                  </a:txBody>
                  <a:tcPr/>
                </a:tc>
                <a:extLst>
                  <a:ext uri="{0D108BD9-81ED-4DB2-BD59-A6C34878D82A}">
                    <a16:rowId xmlns:a16="http://schemas.microsoft.com/office/drawing/2014/main" val="2027850775"/>
                  </a:ext>
                </a:extLst>
              </a:tr>
              <a:tr h="370840">
                <a:tc>
                  <a:txBody>
                    <a:bodyPr/>
                    <a:lstStyle/>
                    <a:p>
                      <a:pPr algn="ctr"/>
                      <a:r>
                        <a:rPr lang="en-US" dirty="0"/>
                        <a:t>Pb</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313641370"/>
                  </a:ext>
                </a:extLst>
              </a:tr>
              <a:tr h="370840">
                <a:tc>
                  <a:txBody>
                    <a:bodyPr/>
                    <a:lstStyle/>
                    <a:p>
                      <a:pPr algn="ctr"/>
                      <a:r>
                        <a:rPr lang="en-US" dirty="0"/>
                        <a:t>F</a:t>
                      </a:r>
                    </a:p>
                  </a:txBody>
                  <a:tcPr/>
                </a:tc>
                <a:tc>
                  <a:txBody>
                    <a:bodyPr/>
                    <a:lstStyle/>
                    <a:p>
                      <a:pPr algn="ctr"/>
                      <a:r>
                        <a:rPr lang="en-US" dirty="0"/>
                        <a:t>2</a:t>
                      </a:r>
                    </a:p>
                  </a:txBody>
                  <a:tcPr/>
                </a:tc>
                <a:tc>
                  <a:txBody>
                    <a:bodyPr/>
                    <a:lstStyle/>
                    <a:p>
                      <a:pPr algn="ctr"/>
                      <a:r>
                        <a:rPr lang="en-US" dirty="0"/>
                        <a:t>1</a:t>
                      </a:r>
                    </a:p>
                  </a:txBody>
                  <a:tcPr/>
                </a:tc>
                <a:extLst>
                  <a:ext uri="{0D108BD9-81ED-4DB2-BD59-A6C34878D82A}">
                    <a16:rowId xmlns:a16="http://schemas.microsoft.com/office/drawing/2014/main" val="2874539908"/>
                  </a:ext>
                </a:extLst>
              </a:tr>
              <a:tr h="370840">
                <a:tc>
                  <a:txBody>
                    <a:bodyPr/>
                    <a:lstStyle/>
                    <a:p>
                      <a:pPr algn="ctr"/>
                      <a:r>
                        <a:rPr lang="en-US" dirty="0"/>
                        <a:t>Ag</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080180347"/>
                  </a:ext>
                </a:extLst>
              </a:tr>
              <a:tr h="370840">
                <a:tc>
                  <a:txBody>
                    <a:bodyPr/>
                    <a:lstStyle/>
                    <a:p>
                      <a:pPr algn="ctr"/>
                      <a:r>
                        <a:rPr lang="en-US" dirty="0"/>
                        <a:t>N</a:t>
                      </a:r>
                    </a:p>
                  </a:txBody>
                  <a:tcPr/>
                </a:tc>
                <a:tc>
                  <a:txBody>
                    <a:bodyPr/>
                    <a:lstStyle/>
                    <a:p>
                      <a:pPr algn="ctr"/>
                      <a:r>
                        <a:rPr lang="en-US" dirty="0"/>
                        <a:t>1</a:t>
                      </a:r>
                    </a:p>
                  </a:txBody>
                  <a:tcPr/>
                </a:tc>
                <a:tc>
                  <a:txBody>
                    <a:bodyPr/>
                    <a:lstStyle/>
                    <a:p>
                      <a:pPr algn="ctr"/>
                      <a:r>
                        <a:rPr lang="en-US" dirty="0"/>
                        <a:t>2</a:t>
                      </a:r>
                    </a:p>
                  </a:txBody>
                  <a:tcPr/>
                </a:tc>
                <a:extLst>
                  <a:ext uri="{0D108BD9-81ED-4DB2-BD59-A6C34878D82A}">
                    <a16:rowId xmlns:a16="http://schemas.microsoft.com/office/drawing/2014/main" val="7793039"/>
                  </a:ext>
                </a:extLst>
              </a:tr>
              <a:tr h="370840">
                <a:tc>
                  <a:txBody>
                    <a:bodyPr/>
                    <a:lstStyle/>
                    <a:p>
                      <a:pPr algn="ctr"/>
                      <a:r>
                        <a:rPr lang="en-US" dirty="0"/>
                        <a:t>O</a:t>
                      </a:r>
                    </a:p>
                  </a:txBody>
                  <a:tcPr/>
                </a:tc>
                <a:tc>
                  <a:txBody>
                    <a:bodyPr/>
                    <a:lstStyle/>
                    <a:p>
                      <a:pPr algn="ctr"/>
                      <a:r>
                        <a:rPr lang="en-US" dirty="0"/>
                        <a:t>3</a:t>
                      </a:r>
                    </a:p>
                  </a:txBody>
                  <a:tcPr/>
                </a:tc>
                <a:tc>
                  <a:txBody>
                    <a:bodyPr/>
                    <a:lstStyle/>
                    <a:p>
                      <a:pPr algn="ctr"/>
                      <a:r>
                        <a:rPr lang="en-US" dirty="0"/>
                        <a:t>6</a:t>
                      </a:r>
                    </a:p>
                  </a:txBody>
                  <a:tcPr/>
                </a:tc>
                <a:extLst>
                  <a:ext uri="{0D108BD9-81ED-4DB2-BD59-A6C34878D82A}">
                    <a16:rowId xmlns:a16="http://schemas.microsoft.com/office/drawing/2014/main" val="3248810294"/>
                  </a:ext>
                </a:extLst>
              </a:tr>
            </a:tbl>
          </a:graphicData>
        </a:graphic>
      </p:graphicFrame>
      <p:sp>
        <p:nvSpPr>
          <p:cNvPr id="17" name="TextBox 16">
            <a:extLst>
              <a:ext uri="{FF2B5EF4-FFF2-40B4-BE49-F238E27FC236}">
                <a16:creationId xmlns:a16="http://schemas.microsoft.com/office/drawing/2014/main" id="{BA69990B-0C4D-8F4C-97D3-5D85939B22C8}"/>
              </a:ext>
            </a:extLst>
          </p:cNvPr>
          <p:cNvSpPr txBox="1"/>
          <p:nvPr/>
        </p:nvSpPr>
        <p:spPr>
          <a:xfrm>
            <a:off x="609601" y="3181313"/>
            <a:ext cx="3664748" cy="3108543"/>
          </a:xfrm>
          <a:prstGeom prst="rect">
            <a:avLst/>
          </a:prstGeom>
          <a:noFill/>
        </p:spPr>
        <p:txBody>
          <a:bodyPr wrap="square" rtlCol="0">
            <a:spAutoFit/>
          </a:bodyPr>
          <a:lstStyle/>
          <a:p>
            <a:r>
              <a:rPr lang="en-US" sz="2800" dirty="0">
                <a:solidFill>
                  <a:srgbClr val="FF0000"/>
                </a:solidFill>
              </a:rPr>
              <a:t>Since there are two F atoms on the reagent side and one on the right, let’s write a “2” in front of whatever contains F on the right so they’ll even out.</a:t>
            </a:r>
          </a:p>
        </p:txBody>
      </p:sp>
      <p:sp>
        <p:nvSpPr>
          <p:cNvPr id="18" name="TextBox 17">
            <a:extLst>
              <a:ext uri="{FF2B5EF4-FFF2-40B4-BE49-F238E27FC236}">
                <a16:creationId xmlns:a16="http://schemas.microsoft.com/office/drawing/2014/main" id="{58EF09EC-354B-1B4C-9459-7ADD033D6998}"/>
              </a:ext>
            </a:extLst>
          </p:cNvPr>
          <p:cNvSpPr txBox="1"/>
          <p:nvPr/>
        </p:nvSpPr>
        <p:spPr>
          <a:xfrm>
            <a:off x="6373386" y="1606663"/>
            <a:ext cx="849136" cy="1107996"/>
          </a:xfrm>
          <a:prstGeom prst="rect">
            <a:avLst/>
          </a:prstGeom>
          <a:noFill/>
        </p:spPr>
        <p:txBody>
          <a:bodyPr wrap="square" rtlCol="0">
            <a:spAutoFit/>
          </a:bodyPr>
          <a:lstStyle/>
          <a:p>
            <a:r>
              <a:rPr lang="en-US" sz="6600" dirty="0">
                <a:solidFill>
                  <a:srgbClr val="FF0000"/>
                </a:solidFill>
              </a:rPr>
              <a:t>2</a:t>
            </a:r>
            <a:endParaRPr lang="en-US" dirty="0">
              <a:solidFill>
                <a:srgbClr val="FF0000"/>
              </a:solidFill>
            </a:endParaRPr>
          </a:p>
        </p:txBody>
      </p:sp>
    </p:spTree>
    <p:extLst>
      <p:ext uri="{BB962C8B-B14F-4D97-AF65-F5344CB8AC3E}">
        <p14:creationId xmlns:p14="http://schemas.microsoft.com/office/powerpoint/2010/main" val="13097481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790D7-48F7-DE44-9285-996216FEDE37}"/>
              </a:ext>
            </a:extLst>
          </p:cNvPr>
          <p:cNvSpPr>
            <a:spLocks noGrp="1"/>
          </p:cNvSpPr>
          <p:nvPr>
            <p:ph type="title"/>
          </p:nvPr>
        </p:nvSpPr>
        <p:spPr>
          <a:xfrm>
            <a:off x="541867" y="365125"/>
            <a:ext cx="11288888" cy="1325563"/>
          </a:xfrm>
        </p:spPr>
        <p:txBody>
          <a:bodyPr/>
          <a:lstStyle/>
          <a:p>
            <a:r>
              <a:rPr lang="en-US" u="sng" dirty="0"/>
              <a:t>Step 4:  Redo the inventory with the new number</a:t>
            </a:r>
          </a:p>
        </p:txBody>
      </p:sp>
      <p:sp>
        <p:nvSpPr>
          <p:cNvPr id="4" name="TextBox 3">
            <a:extLst>
              <a:ext uri="{FF2B5EF4-FFF2-40B4-BE49-F238E27FC236}">
                <a16:creationId xmlns:a16="http://schemas.microsoft.com/office/drawing/2014/main" id="{8040EB2C-5209-CF47-937D-59C1C5B83F60}"/>
              </a:ext>
            </a:extLst>
          </p:cNvPr>
          <p:cNvSpPr txBox="1"/>
          <p:nvPr/>
        </p:nvSpPr>
        <p:spPr>
          <a:xfrm>
            <a:off x="361245" y="1998129"/>
            <a:ext cx="11625508" cy="707886"/>
          </a:xfrm>
          <a:prstGeom prst="rect">
            <a:avLst/>
          </a:prstGeom>
          <a:noFill/>
        </p:spPr>
        <p:txBody>
          <a:bodyPr wrap="square" rtlCol="0">
            <a:spAutoFit/>
          </a:bodyPr>
          <a:lstStyle/>
          <a:p>
            <a:pPr algn="ctr"/>
            <a:r>
              <a:rPr lang="en-US" sz="4000" dirty="0"/>
              <a:t>____ PbF</a:t>
            </a:r>
            <a:r>
              <a:rPr lang="en-US" sz="4000" baseline="-25000" dirty="0"/>
              <a:t>2</a:t>
            </a:r>
            <a:r>
              <a:rPr lang="en-US" sz="4000" dirty="0"/>
              <a:t> + ____AgNO</a:t>
            </a:r>
            <a:r>
              <a:rPr lang="en-US" sz="4000" baseline="-25000" dirty="0"/>
              <a:t>3</a:t>
            </a:r>
            <a:r>
              <a:rPr lang="en-US" sz="4000" dirty="0"/>
              <a:t> </a:t>
            </a:r>
            <a:r>
              <a:rPr lang="en-US" sz="4000" dirty="0">
                <a:sym typeface="Wingdings" pitchFamily="2" charset="2"/>
              </a:rPr>
              <a:t></a:t>
            </a:r>
            <a:r>
              <a:rPr lang="en-US" sz="4000" baseline="-25000" dirty="0">
                <a:sym typeface="Wingdings" pitchFamily="2" charset="2"/>
              </a:rPr>
              <a:t> </a:t>
            </a:r>
            <a:r>
              <a:rPr lang="en-US" sz="4000" dirty="0">
                <a:sym typeface="Wingdings" pitchFamily="2" charset="2"/>
              </a:rPr>
              <a:t>____</a:t>
            </a:r>
            <a:r>
              <a:rPr lang="en-US" sz="4000" dirty="0" err="1">
                <a:sym typeface="Wingdings" pitchFamily="2" charset="2"/>
              </a:rPr>
              <a:t>AgF</a:t>
            </a:r>
            <a:r>
              <a:rPr lang="en-US" sz="4000" dirty="0">
                <a:sym typeface="Wingdings" pitchFamily="2" charset="2"/>
              </a:rPr>
              <a:t> + _____Pb(NO</a:t>
            </a:r>
            <a:r>
              <a:rPr lang="en-US" sz="4000" baseline="-25000" dirty="0">
                <a:sym typeface="Wingdings" pitchFamily="2" charset="2"/>
              </a:rPr>
              <a:t>3</a:t>
            </a:r>
            <a:r>
              <a:rPr lang="en-US" sz="4000" dirty="0">
                <a:sym typeface="Wingdings" pitchFamily="2" charset="2"/>
              </a:rPr>
              <a:t>)</a:t>
            </a:r>
            <a:r>
              <a:rPr lang="en-US" sz="4000" baseline="-25000" dirty="0">
                <a:sym typeface="Wingdings" pitchFamily="2" charset="2"/>
              </a:rPr>
              <a:t>2</a:t>
            </a:r>
            <a:endParaRPr lang="en-US" sz="4000" dirty="0"/>
          </a:p>
        </p:txBody>
      </p:sp>
      <p:sp>
        <p:nvSpPr>
          <p:cNvPr id="5" name="Frame 4">
            <a:extLst>
              <a:ext uri="{FF2B5EF4-FFF2-40B4-BE49-F238E27FC236}">
                <a16:creationId xmlns:a16="http://schemas.microsoft.com/office/drawing/2014/main" id="{AC9C6B12-41CC-D345-9450-9A9C950FE4C1}"/>
              </a:ext>
            </a:extLst>
          </p:cNvPr>
          <p:cNvSpPr/>
          <p:nvPr/>
        </p:nvSpPr>
        <p:spPr>
          <a:xfrm>
            <a:off x="1639357" y="1818077"/>
            <a:ext cx="1339743" cy="112603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ame 5">
            <a:extLst>
              <a:ext uri="{FF2B5EF4-FFF2-40B4-BE49-F238E27FC236}">
                <a16:creationId xmlns:a16="http://schemas.microsoft.com/office/drawing/2014/main" id="{6BB06551-013A-4047-900E-EA825BA98E8B}"/>
              </a:ext>
            </a:extLst>
          </p:cNvPr>
          <p:cNvSpPr/>
          <p:nvPr/>
        </p:nvSpPr>
        <p:spPr>
          <a:xfrm>
            <a:off x="4039658" y="1760927"/>
            <a:ext cx="1699889" cy="111442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ame 6">
            <a:extLst>
              <a:ext uri="{FF2B5EF4-FFF2-40B4-BE49-F238E27FC236}">
                <a16:creationId xmlns:a16="http://schemas.microsoft.com/office/drawing/2014/main" id="{5FF63F72-4B74-2944-BDA0-B55DA7058B85}"/>
              </a:ext>
            </a:extLst>
          </p:cNvPr>
          <p:cNvSpPr/>
          <p:nvPr/>
        </p:nvSpPr>
        <p:spPr>
          <a:xfrm>
            <a:off x="7125758" y="1818077"/>
            <a:ext cx="1138062" cy="106799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ame 7">
            <a:extLst>
              <a:ext uri="{FF2B5EF4-FFF2-40B4-BE49-F238E27FC236}">
                <a16:creationId xmlns:a16="http://schemas.microsoft.com/office/drawing/2014/main" id="{31AA875F-A2E5-DD44-95FD-7673CA6B7D35}"/>
              </a:ext>
            </a:extLst>
          </p:cNvPr>
          <p:cNvSpPr/>
          <p:nvPr/>
        </p:nvSpPr>
        <p:spPr>
          <a:xfrm>
            <a:off x="9554633" y="1760927"/>
            <a:ext cx="2276122" cy="111442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aphicFrame>
        <p:nvGraphicFramePr>
          <p:cNvPr id="9" name="Table 11">
            <a:extLst>
              <a:ext uri="{FF2B5EF4-FFF2-40B4-BE49-F238E27FC236}">
                <a16:creationId xmlns:a16="http://schemas.microsoft.com/office/drawing/2014/main" id="{CB653A6D-EB0B-EE46-97B3-7D16608DDE15}"/>
              </a:ext>
            </a:extLst>
          </p:cNvPr>
          <p:cNvGraphicFramePr>
            <a:graphicFrameLocks noGrp="1"/>
          </p:cNvGraphicFramePr>
          <p:nvPr>
            <p:extLst>
              <p:ext uri="{D42A27DB-BD31-4B8C-83A1-F6EECF244321}">
                <p14:modId xmlns:p14="http://schemas.microsoft.com/office/powerpoint/2010/main" val="2788272323"/>
              </p:ext>
            </p:extLst>
          </p:nvPr>
        </p:nvGraphicFramePr>
        <p:xfrm>
          <a:off x="4623006" y="3429000"/>
          <a:ext cx="6807198" cy="2494280"/>
        </p:xfrm>
        <a:graphic>
          <a:graphicData uri="http://schemas.openxmlformats.org/drawingml/2006/table">
            <a:tbl>
              <a:tblPr firstRow="1" bandRow="1">
                <a:tableStyleId>{5C22544A-7EE6-4342-B048-85BDC9FD1C3A}</a:tableStyleId>
              </a:tblPr>
              <a:tblGrid>
                <a:gridCol w="2269066">
                  <a:extLst>
                    <a:ext uri="{9D8B030D-6E8A-4147-A177-3AD203B41FA5}">
                      <a16:colId xmlns:a16="http://schemas.microsoft.com/office/drawing/2014/main" val="255544538"/>
                    </a:ext>
                  </a:extLst>
                </a:gridCol>
                <a:gridCol w="2269066">
                  <a:extLst>
                    <a:ext uri="{9D8B030D-6E8A-4147-A177-3AD203B41FA5}">
                      <a16:colId xmlns:a16="http://schemas.microsoft.com/office/drawing/2014/main" val="1176080300"/>
                    </a:ext>
                  </a:extLst>
                </a:gridCol>
                <a:gridCol w="2269066">
                  <a:extLst>
                    <a:ext uri="{9D8B030D-6E8A-4147-A177-3AD203B41FA5}">
                      <a16:colId xmlns:a16="http://schemas.microsoft.com/office/drawing/2014/main" val="3568610195"/>
                    </a:ext>
                  </a:extLst>
                </a:gridCol>
              </a:tblGrid>
              <a:tr h="370840">
                <a:tc>
                  <a:txBody>
                    <a:bodyPr/>
                    <a:lstStyle/>
                    <a:p>
                      <a:pPr algn="ctr"/>
                      <a:r>
                        <a:rPr lang="en-US" dirty="0"/>
                        <a:t>Element</a:t>
                      </a:r>
                    </a:p>
                  </a:txBody>
                  <a:tcPr/>
                </a:tc>
                <a:tc>
                  <a:txBody>
                    <a:bodyPr/>
                    <a:lstStyle/>
                    <a:p>
                      <a:pPr algn="ctr"/>
                      <a:r>
                        <a:rPr lang="en-US" dirty="0"/>
                        <a:t>Number on reagent side</a:t>
                      </a:r>
                    </a:p>
                  </a:txBody>
                  <a:tcPr/>
                </a:tc>
                <a:tc>
                  <a:txBody>
                    <a:bodyPr/>
                    <a:lstStyle/>
                    <a:p>
                      <a:pPr algn="ctr"/>
                      <a:r>
                        <a:rPr lang="en-US" dirty="0"/>
                        <a:t>Number on product side</a:t>
                      </a:r>
                    </a:p>
                  </a:txBody>
                  <a:tcPr/>
                </a:tc>
                <a:extLst>
                  <a:ext uri="{0D108BD9-81ED-4DB2-BD59-A6C34878D82A}">
                    <a16:rowId xmlns:a16="http://schemas.microsoft.com/office/drawing/2014/main" val="2027850775"/>
                  </a:ext>
                </a:extLst>
              </a:tr>
              <a:tr h="370840">
                <a:tc>
                  <a:txBody>
                    <a:bodyPr/>
                    <a:lstStyle/>
                    <a:p>
                      <a:pPr algn="ctr"/>
                      <a:r>
                        <a:rPr lang="en-US" dirty="0"/>
                        <a:t>Pb</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313641370"/>
                  </a:ext>
                </a:extLst>
              </a:tr>
              <a:tr h="370840">
                <a:tc>
                  <a:txBody>
                    <a:bodyPr/>
                    <a:lstStyle/>
                    <a:p>
                      <a:pPr algn="ctr"/>
                      <a:r>
                        <a:rPr lang="en-US" dirty="0"/>
                        <a:t>F</a:t>
                      </a:r>
                    </a:p>
                  </a:txBody>
                  <a:tcPr/>
                </a:tc>
                <a:tc>
                  <a:txBody>
                    <a:bodyPr/>
                    <a:lstStyle/>
                    <a:p>
                      <a:pPr algn="ctr"/>
                      <a:r>
                        <a:rPr lang="en-US" dirty="0"/>
                        <a:t>2</a:t>
                      </a:r>
                    </a:p>
                  </a:txBody>
                  <a:tcPr/>
                </a:tc>
                <a:tc>
                  <a:txBody>
                    <a:bodyPr/>
                    <a:lstStyle/>
                    <a:p>
                      <a:pPr algn="ctr"/>
                      <a:r>
                        <a:rPr lang="en-US" dirty="0">
                          <a:solidFill>
                            <a:srgbClr val="FF0000"/>
                          </a:solidFill>
                        </a:rPr>
                        <a:t>2</a:t>
                      </a:r>
                    </a:p>
                  </a:txBody>
                  <a:tcPr/>
                </a:tc>
                <a:extLst>
                  <a:ext uri="{0D108BD9-81ED-4DB2-BD59-A6C34878D82A}">
                    <a16:rowId xmlns:a16="http://schemas.microsoft.com/office/drawing/2014/main" val="2874539908"/>
                  </a:ext>
                </a:extLst>
              </a:tr>
              <a:tr h="370840">
                <a:tc>
                  <a:txBody>
                    <a:bodyPr/>
                    <a:lstStyle/>
                    <a:p>
                      <a:pPr algn="ctr"/>
                      <a:r>
                        <a:rPr lang="en-US" dirty="0"/>
                        <a:t>Ag</a:t>
                      </a:r>
                    </a:p>
                  </a:txBody>
                  <a:tcPr/>
                </a:tc>
                <a:tc>
                  <a:txBody>
                    <a:bodyPr/>
                    <a:lstStyle/>
                    <a:p>
                      <a:pPr algn="ctr"/>
                      <a:r>
                        <a:rPr lang="en-US" dirty="0"/>
                        <a:t>1</a:t>
                      </a:r>
                    </a:p>
                  </a:txBody>
                  <a:tcPr/>
                </a:tc>
                <a:tc>
                  <a:txBody>
                    <a:bodyPr/>
                    <a:lstStyle/>
                    <a:p>
                      <a:pPr algn="ctr"/>
                      <a:r>
                        <a:rPr lang="en-US" dirty="0">
                          <a:solidFill>
                            <a:srgbClr val="FF0000"/>
                          </a:solidFill>
                        </a:rPr>
                        <a:t>2</a:t>
                      </a:r>
                    </a:p>
                  </a:txBody>
                  <a:tcPr/>
                </a:tc>
                <a:extLst>
                  <a:ext uri="{0D108BD9-81ED-4DB2-BD59-A6C34878D82A}">
                    <a16:rowId xmlns:a16="http://schemas.microsoft.com/office/drawing/2014/main" val="1080180347"/>
                  </a:ext>
                </a:extLst>
              </a:tr>
              <a:tr h="370840">
                <a:tc>
                  <a:txBody>
                    <a:bodyPr/>
                    <a:lstStyle/>
                    <a:p>
                      <a:pPr algn="ctr"/>
                      <a:r>
                        <a:rPr lang="en-US" dirty="0"/>
                        <a:t>N</a:t>
                      </a:r>
                    </a:p>
                  </a:txBody>
                  <a:tcPr/>
                </a:tc>
                <a:tc>
                  <a:txBody>
                    <a:bodyPr/>
                    <a:lstStyle/>
                    <a:p>
                      <a:pPr algn="ctr"/>
                      <a:r>
                        <a:rPr lang="en-US" dirty="0"/>
                        <a:t>1</a:t>
                      </a:r>
                    </a:p>
                  </a:txBody>
                  <a:tcPr/>
                </a:tc>
                <a:tc>
                  <a:txBody>
                    <a:bodyPr/>
                    <a:lstStyle/>
                    <a:p>
                      <a:pPr algn="ctr"/>
                      <a:r>
                        <a:rPr lang="en-US" dirty="0"/>
                        <a:t>2</a:t>
                      </a:r>
                    </a:p>
                  </a:txBody>
                  <a:tcPr/>
                </a:tc>
                <a:extLst>
                  <a:ext uri="{0D108BD9-81ED-4DB2-BD59-A6C34878D82A}">
                    <a16:rowId xmlns:a16="http://schemas.microsoft.com/office/drawing/2014/main" val="7793039"/>
                  </a:ext>
                </a:extLst>
              </a:tr>
              <a:tr h="370840">
                <a:tc>
                  <a:txBody>
                    <a:bodyPr/>
                    <a:lstStyle/>
                    <a:p>
                      <a:pPr algn="ctr"/>
                      <a:r>
                        <a:rPr lang="en-US" dirty="0"/>
                        <a:t>O</a:t>
                      </a:r>
                    </a:p>
                  </a:txBody>
                  <a:tcPr/>
                </a:tc>
                <a:tc>
                  <a:txBody>
                    <a:bodyPr/>
                    <a:lstStyle/>
                    <a:p>
                      <a:pPr algn="ctr"/>
                      <a:r>
                        <a:rPr lang="en-US" dirty="0"/>
                        <a:t>3</a:t>
                      </a:r>
                    </a:p>
                  </a:txBody>
                  <a:tcPr/>
                </a:tc>
                <a:tc>
                  <a:txBody>
                    <a:bodyPr/>
                    <a:lstStyle/>
                    <a:p>
                      <a:pPr algn="ctr"/>
                      <a:r>
                        <a:rPr lang="en-US" dirty="0"/>
                        <a:t>6</a:t>
                      </a:r>
                    </a:p>
                  </a:txBody>
                  <a:tcPr/>
                </a:tc>
                <a:extLst>
                  <a:ext uri="{0D108BD9-81ED-4DB2-BD59-A6C34878D82A}">
                    <a16:rowId xmlns:a16="http://schemas.microsoft.com/office/drawing/2014/main" val="3248810294"/>
                  </a:ext>
                </a:extLst>
              </a:tr>
            </a:tbl>
          </a:graphicData>
        </a:graphic>
      </p:graphicFrame>
      <p:sp>
        <p:nvSpPr>
          <p:cNvPr id="11" name="TextBox 10">
            <a:extLst>
              <a:ext uri="{FF2B5EF4-FFF2-40B4-BE49-F238E27FC236}">
                <a16:creationId xmlns:a16="http://schemas.microsoft.com/office/drawing/2014/main" id="{23966571-10D4-124A-A115-5DF08E11F9AC}"/>
              </a:ext>
            </a:extLst>
          </p:cNvPr>
          <p:cNvSpPr txBox="1"/>
          <p:nvPr/>
        </p:nvSpPr>
        <p:spPr>
          <a:xfrm>
            <a:off x="6373386" y="1606663"/>
            <a:ext cx="849136" cy="1107996"/>
          </a:xfrm>
          <a:prstGeom prst="rect">
            <a:avLst/>
          </a:prstGeom>
          <a:noFill/>
        </p:spPr>
        <p:txBody>
          <a:bodyPr wrap="square" rtlCol="0">
            <a:spAutoFit/>
          </a:bodyPr>
          <a:lstStyle/>
          <a:p>
            <a:r>
              <a:rPr lang="en-US" sz="6600" dirty="0">
                <a:solidFill>
                  <a:srgbClr val="FF0000"/>
                </a:solidFill>
              </a:rPr>
              <a:t>2</a:t>
            </a:r>
            <a:endParaRPr lang="en-US" dirty="0">
              <a:solidFill>
                <a:srgbClr val="FF0000"/>
              </a:solidFill>
            </a:endParaRPr>
          </a:p>
        </p:txBody>
      </p:sp>
      <p:sp>
        <p:nvSpPr>
          <p:cNvPr id="12" name="TextBox 11">
            <a:extLst>
              <a:ext uri="{FF2B5EF4-FFF2-40B4-BE49-F238E27FC236}">
                <a16:creationId xmlns:a16="http://schemas.microsoft.com/office/drawing/2014/main" id="{3B669C50-3667-6844-9A4A-88810405347B}"/>
              </a:ext>
            </a:extLst>
          </p:cNvPr>
          <p:cNvSpPr txBox="1"/>
          <p:nvPr/>
        </p:nvSpPr>
        <p:spPr>
          <a:xfrm>
            <a:off x="620889" y="3429000"/>
            <a:ext cx="3285067" cy="1938992"/>
          </a:xfrm>
          <a:prstGeom prst="rect">
            <a:avLst/>
          </a:prstGeom>
          <a:noFill/>
        </p:spPr>
        <p:txBody>
          <a:bodyPr wrap="square" rtlCol="0">
            <a:spAutoFit/>
          </a:bodyPr>
          <a:lstStyle/>
          <a:p>
            <a:r>
              <a:rPr lang="en-US" sz="2400" dirty="0">
                <a:solidFill>
                  <a:srgbClr val="FF0000"/>
                </a:solidFill>
              </a:rPr>
              <a:t>Make sure you change the inventory for all of the atoms in that formula, in this case, Ag </a:t>
            </a:r>
            <a:r>
              <a:rPr lang="en-US" sz="2400" i="1" dirty="0">
                <a:solidFill>
                  <a:srgbClr val="FF0000"/>
                </a:solidFill>
              </a:rPr>
              <a:t>and </a:t>
            </a:r>
            <a:r>
              <a:rPr lang="en-US" sz="2400" dirty="0">
                <a:solidFill>
                  <a:srgbClr val="FF0000"/>
                </a:solidFill>
              </a:rPr>
              <a:t>F</a:t>
            </a:r>
          </a:p>
        </p:txBody>
      </p:sp>
    </p:spTree>
    <p:extLst>
      <p:ext uri="{BB962C8B-B14F-4D97-AF65-F5344CB8AC3E}">
        <p14:creationId xmlns:p14="http://schemas.microsoft.com/office/powerpoint/2010/main" val="4362867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55062-91A0-954C-97EF-D7CFCD78F09C}"/>
              </a:ext>
            </a:extLst>
          </p:cNvPr>
          <p:cNvSpPr>
            <a:spLocks noGrp="1"/>
          </p:cNvSpPr>
          <p:nvPr>
            <p:ph type="title"/>
          </p:nvPr>
        </p:nvSpPr>
        <p:spPr>
          <a:xfrm>
            <a:off x="1115586" y="220896"/>
            <a:ext cx="10515600" cy="1325563"/>
          </a:xfrm>
        </p:spPr>
        <p:txBody>
          <a:bodyPr/>
          <a:lstStyle/>
          <a:p>
            <a:r>
              <a:rPr lang="en-US" b="1" dirty="0"/>
              <a:t>Step 5:  If the columns aren’t yet identical, </a:t>
            </a:r>
            <a:r>
              <a:rPr lang="en-US" b="1" u="sng" dirty="0"/>
              <a:t>change another coefficient to get it closer</a:t>
            </a:r>
          </a:p>
        </p:txBody>
      </p:sp>
      <p:sp>
        <p:nvSpPr>
          <p:cNvPr id="11" name="TextBox 10">
            <a:extLst>
              <a:ext uri="{FF2B5EF4-FFF2-40B4-BE49-F238E27FC236}">
                <a16:creationId xmlns:a16="http://schemas.microsoft.com/office/drawing/2014/main" id="{CF04EB12-FC1E-6F42-9B75-81A43038A5C5}"/>
              </a:ext>
            </a:extLst>
          </p:cNvPr>
          <p:cNvSpPr txBox="1"/>
          <p:nvPr/>
        </p:nvSpPr>
        <p:spPr>
          <a:xfrm>
            <a:off x="361245" y="1998129"/>
            <a:ext cx="11625508" cy="707886"/>
          </a:xfrm>
          <a:prstGeom prst="rect">
            <a:avLst/>
          </a:prstGeom>
          <a:noFill/>
        </p:spPr>
        <p:txBody>
          <a:bodyPr wrap="square" rtlCol="0">
            <a:spAutoFit/>
          </a:bodyPr>
          <a:lstStyle/>
          <a:p>
            <a:pPr algn="ctr"/>
            <a:r>
              <a:rPr lang="en-US" sz="4000" dirty="0"/>
              <a:t>____ PbF</a:t>
            </a:r>
            <a:r>
              <a:rPr lang="en-US" sz="4000" baseline="-25000" dirty="0"/>
              <a:t>2</a:t>
            </a:r>
            <a:r>
              <a:rPr lang="en-US" sz="4000" dirty="0"/>
              <a:t> + ____AgNO</a:t>
            </a:r>
            <a:r>
              <a:rPr lang="en-US" sz="4000" baseline="-25000" dirty="0"/>
              <a:t>3</a:t>
            </a:r>
            <a:r>
              <a:rPr lang="en-US" sz="4000" dirty="0"/>
              <a:t> </a:t>
            </a:r>
            <a:r>
              <a:rPr lang="en-US" sz="4000" dirty="0">
                <a:sym typeface="Wingdings" pitchFamily="2" charset="2"/>
              </a:rPr>
              <a:t></a:t>
            </a:r>
            <a:r>
              <a:rPr lang="en-US" sz="4000" baseline="-25000" dirty="0">
                <a:sym typeface="Wingdings" pitchFamily="2" charset="2"/>
              </a:rPr>
              <a:t> </a:t>
            </a:r>
            <a:r>
              <a:rPr lang="en-US" sz="4000" dirty="0">
                <a:sym typeface="Wingdings" pitchFamily="2" charset="2"/>
              </a:rPr>
              <a:t>____</a:t>
            </a:r>
            <a:r>
              <a:rPr lang="en-US" sz="4000" dirty="0" err="1">
                <a:sym typeface="Wingdings" pitchFamily="2" charset="2"/>
              </a:rPr>
              <a:t>AgF</a:t>
            </a:r>
            <a:r>
              <a:rPr lang="en-US" sz="4000" dirty="0">
                <a:sym typeface="Wingdings" pitchFamily="2" charset="2"/>
              </a:rPr>
              <a:t> + _____Pb(NO</a:t>
            </a:r>
            <a:r>
              <a:rPr lang="en-US" sz="4000" baseline="-25000" dirty="0">
                <a:sym typeface="Wingdings" pitchFamily="2" charset="2"/>
              </a:rPr>
              <a:t>3</a:t>
            </a:r>
            <a:r>
              <a:rPr lang="en-US" sz="4000" dirty="0">
                <a:sym typeface="Wingdings" pitchFamily="2" charset="2"/>
              </a:rPr>
              <a:t>)</a:t>
            </a:r>
            <a:r>
              <a:rPr lang="en-US" sz="4000" baseline="-25000" dirty="0">
                <a:sym typeface="Wingdings" pitchFamily="2" charset="2"/>
              </a:rPr>
              <a:t>2</a:t>
            </a:r>
            <a:endParaRPr lang="en-US" sz="4000" dirty="0"/>
          </a:p>
        </p:txBody>
      </p:sp>
      <p:sp>
        <p:nvSpPr>
          <p:cNvPr id="12" name="Frame 11">
            <a:extLst>
              <a:ext uri="{FF2B5EF4-FFF2-40B4-BE49-F238E27FC236}">
                <a16:creationId xmlns:a16="http://schemas.microsoft.com/office/drawing/2014/main" id="{F9F94440-1823-1C40-88FD-623127FDE831}"/>
              </a:ext>
            </a:extLst>
          </p:cNvPr>
          <p:cNvSpPr/>
          <p:nvPr/>
        </p:nvSpPr>
        <p:spPr>
          <a:xfrm>
            <a:off x="1639357" y="1818077"/>
            <a:ext cx="1339743" cy="112603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Frame 12">
            <a:extLst>
              <a:ext uri="{FF2B5EF4-FFF2-40B4-BE49-F238E27FC236}">
                <a16:creationId xmlns:a16="http://schemas.microsoft.com/office/drawing/2014/main" id="{E66AA4F5-AB46-C245-AAB8-8F311FEBB7FA}"/>
              </a:ext>
            </a:extLst>
          </p:cNvPr>
          <p:cNvSpPr/>
          <p:nvPr/>
        </p:nvSpPr>
        <p:spPr>
          <a:xfrm>
            <a:off x="4039658" y="1760927"/>
            <a:ext cx="1699889" cy="111442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Frame 13">
            <a:extLst>
              <a:ext uri="{FF2B5EF4-FFF2-40B4-BE49-F238E27FC236}">
                <a16:creationId xmlns:a16="http://schemas.microsoft.com/office/drawing/2014/main" id="{BA448F5A-03F9-1D40-9406-191CBFB2C315}"/>
              </a:ext>
            </a:extLst>
          </p:cNvPr>
          <p:cNvSpPr/>
          <p:nvPr/>
        </p:nvSpPr>
        <p:spPr>
          <a:xfrm>
            <a:off x="7125758" y="1818077"/>
            <a:ext cx="1138062" cy="106799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Frame 14">
            <a:extLst>
              <a:ext uri="{FF2B5EF4-FFF2-40B4-BE49-F238E27FC236}">
                <a16:creationId xmlns:a16="http://schemas.microsoft.com/office/drawing/2014/main" id="{C6BE1022-EEE6-2446-BB2B-3311CEA5E261}"/>
              </a:ext>
            </a:extLst>
          </p:cNvPr>
          <p:cNvSpPr/>
          <p:nvPr/>
        </p:nvSpPr>
        <p:spPr>
          <a:xfrm>
            <a:off x="9554633" y="1760927"/>
            <a:ext cx="2276122" cy="111442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aphicFrame>
        <p:nvGraphicFramePr>
          <p:cNvPr id="16" name="Table 11">
            <a:extLst>
              <a:ext uri="{FF2B5EF4-FFF2-40B4-BE49-F238E27FC236}">
                <a16:creationId xmlns:a16="http://schemas.microsoft.com/office/drawing/2014/main" id="{A02252E9-DC1F-4A48-89A3-3B1D4441C51F}"/>
              </a:ext>
            </a:extLst>
          </p:cNvPr>
          <p:cNvGraphicFramePr>
            <a:graphicFrameLocks noGrp="1"/>
          </p:cNvGraphicFramePr>
          <p:nvPr>
            <p:extLst>
              <p:ext uri="{D42A27DB-BD31-4B8C-83A1-F6EECF244321}">
                <p14:modId xmlns:p14="http://schemas.microsoft.com/office/powerpoint/2010/main" val="4036225436"/>
              </p:ext>
            </p:extLst>
          </p:nvPr>
        </p:nvGraphicFramePr>
        <p:xfrm>
          <a:off x="4623006" y="3429000"/>
          <a:ext cx="6807198" cy="2494280"/>
        </p:xfrm>
        <a:graphic>
          <a:graphicData uri="http://schemas.openxmlformats.org/drawingml/2006/table">
            <a:tbl>
              <a:tblPr firstRow="1" bandRow="1">
                <a:tableStyleId>{5C22544A-7EE6-4342-B048-85BDC9FD1C3A}</a:tableStyleId>
              </a:tblPr>
              <a:tblGrid>
                <a:gridCol w="2269066">
                  <a:extLst>
                    <a:ext uri="{9D8B030D-6E8A-4147-A177-3AD203B41FA5}">
                      <a16:colId xmlns:a16="http://schemas.microsoft.com/office/drawing/2014/main" val="255544538"/>
                    </a:ext>
                  </a:extLst>
                </a:gridCol>
                <a:gridCol w="2269066">
                  <a:extLst>
                    <a:ext uri="{9D8B030D-6E8A-4147-A177-3AD203B41FA5}">
                      <a16:colId xmlns:a16="http://schemas.microsoft.com/office/drawing/2014/main" val="1176080300"/>
                    </a:ext>
                  </a:extLst>
                </a:gridCol>
                <a:gridCol w="2269066">
                  <a:extLst>
                    <a:ext uri="{9D8B030D-6E8A-4147-A177-3AD203B41FA5}">
                      <a16:colId xmlns:a16="http://schemas.microsoft.com/office/drawing/2014/main" val="3568610195"/>
                    </a:ext>
                  </a:extLst>
                </a:gridCol>
              </a:tblGrid>
              <a:tr h="370840">
                <a:tc>
                  <a:txBody>
                    <a:bodyPr/>
                    <a:lstStyle/>
                    <a:p>
                      <a:pPr algn="ctr"/>
                      <a:r>
                        <a:rPr lang="en-US" dirty="0"/>
                        <a:t>Element</a:t>
                      </a:r>
                    </a:p>
                  </a:txBody>
                  <a:tcPr/>
                </a:tc>
                <a:tc>
                  <a:txBody>
                    <a:bodyPr/>
                    <a:lstStyle/>
                    <a:p>
                      <a:pPr algn="ctr"/>
                      <a:r>
                        <a:rPr lang="en-US" dirty="0"/>
                        <a:t>Number on reagent side</a:t>
                      </a:r>
                    </a:p>
                  </a:txBody>
                  <a:tcPr/>
                </a:tc>
                <a:tc>
                  <a:txBody>
                    <a:bodyPr/>
                    <a:lstStyle/>
                    <a:p>
                      <a:pPr algn="ctr"/>
                      <a:r>
                        <a:rPr lang="en-US" dirty="0"/>
                        <a:t>Number on product side</a:t>
                      </a:r>
                    </a:p>
                  </a:txBody>
                  <a:tcPr/>
                </a:tc>
                <a:extLst>
                  <a:ext uri="{0D108BD9-81ED-4DB2-BD59-A6C34878D82A}">
                    <a16:rowId xmlns:a16="http://schemas.microsoft.com/office/drawing/2014/main" val="2027850775"/>
                  </a:ext>
                </a:extLst>
              </a:tr>
              <a:tr h="370840">
                <a:tc>
                  <a:txBody>
                    <a:bodyPr/>
                    <a:lstStyle/>
                    <a:p>
                      <a:pPr algn="ctr"/>
                      <a:r>
                        <a:rPr lang="en-US" dirty="0"/>
                        <a:t>Pb</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313641370"/>
                  </a:ext>
                </a:extLst>
              </a:tr>
              <a:tr h="370840">
                <a:tc>
                  <a:txBody>
                    <a:bodyPr/>
                    <a:lstStyle/>
                    <a:p>
                      <a:pPr algn="ctr"/>
                      <a:r>
                        <a:rPr lang="en-US" dirty="0"/>
                        <a:t>F</a:t>
                      </a:r>
                    </a:p>
                  </a:txBody>
                  <a:tcPr/>
                </a:tc>
                <a:tc>
                  <a:txBody>
                    <a:bodyPr/>
                    <a:lstStyle/>
                    <a:p>
                      <a:pPr algn="ctr"/>
                      <a:r>
                        <a:rPr lang="en-US" dirty="0"/>
                        <a:t>2</a:t>
                      </a:r>
                    </a:p>
                  </a:txBody>
                  <a:tcPr/>
                </a:tc>
                <a:tc>
                  <a:txBody>
                    <a:bodyPr/>
                    <a:lstStyle/>
                    <a:p>
                      <a:pPr algn="ctr"/>
                      <a:r>
                        <a:rPr lang="en-US" dirty="0">
                          <a:solidFill>
                            <a:schemeClr val="tx1"/>
                          </a:solidFill>
                        </a:rPr>
                        <a:t>2</a:t>
                      </a:r>
                    </a:p>
                  </a:txBody>
                  <a:tcPr/>
                </a:tc>
                <a:extLst>
                  <a:ext uri="{0D108BD9-81ED-4DB2-BD59-A6C34878D82A}">
                    <a16:rowId xmlns:a16="http://schemas.microsoft.com/office/drawing/2014/main" val="2874539908"/>
                  </a:ext>
                </a:extLst>
              </a:tr>
              <a:tr h="370840">
                <a:tc>
                  <a:txBody>
                    <a:bodyPr/>
                    <a:lstStyle/>
                    <a:p>
                      <a:pPr algn="ctr"/>
                      <a:r>
                        <a:rPr lang="en-US" dirty="0"/>
                        <a:t>Ag</a:t>
                      </a:r>
                    </a:p>
                  </a:txBody>
                  <a:tcPr/>
                </a:tc>
                <a:tc>
                  <a:txBody>
                    <a:bodyPr/>
                    <a:lstStyle/>
                    <a:p>
                      <a:pPr algn="ctr"/>
                      <a:r>
                        <a:rPr lang="en-US" dirty="0"/>
                        <a:t>1</a:t>
                      </a:r>
                    </a:p>
                  </a:txBody>
                  <a:tcPr/>
                </a:tc>
                <a:tc>
                  <a:txBody>
                    <a:bodyPr/>
                    <a:lstStyle/>
                    <a:p>
                      <a:pPr algn="ctr"/>
                      <a:r>
                        <a:rPr lang="en-US" dirty="0">
                          <a:solidFill>
                            <a:schemeClr val="tx1"/>
                          </a:solidFill>
                        </a:rPr>
                        <a:t>2</a:t>
                      </a:r>
                    </a:p>
                  </a:txBody>
                  <a:tcPr/>
                </a:tc>
                <a:extLst>
                  <a:ext uri="{0D108BD9-81ED-4DB2-BD59-A6C34878D82A}">
                    <a16:rowId xmlns:a16="http://schemas.microsoft.com/office/drawing/2014/main" val="1080180347"/>
                  </a:ext>
                </a:extLst>
              </a:tr>
              <a:tr h="370840">
                <a:tc>
                  <a:txBody>
                    <a:bodyPr/>
                    <a:lstStyle/>
                    <a:p>
                      <a:pPr algn="ctr"/>
                      <a:r>
                        <a:rPr lang="en-US" dirty="0"/>
                        <a:t>N</a:t>
                      </a:r>
                    </a:p>
                  </a:txBody>
                  <a:tcPr/>
                </a:tc>
                <a:tc>
                  <a:txBody>
                    <a:bodyPr/>
                    <a:lstStyle/>
                    <a:p>
                      <a:pPr algn="ctr"/>
                      <a:r>
                        <a:rPr lang="en-US" dirty="0"/>
                        <a:t>1</a:t>
                      </a:r>
                    </a:p>
                  </a:txBody>
                  <a:tcPr/>
                </a:tc>
                <a:tc>
                  <a:txBody>
                    <a:bodyPr/>
                    <a:lstStyle/>
                    <a:p>
                      <a:pPr algn="ctr"/>
                      <a:r>
                        <a:rPr lang="en-US" dirty="0"/>
                        <a:t>2</a:t>
                      </a:r>
                    </a:p>
                  </a:txBody>
                  <a:tcPr/>
                </a:tc>
                <a:extLst>
                  <a:ext uri="{0D108BD9-81ED-4DB2-BD59-A6C34878D82A}">
                    <a16:rowId xmlns:a16="http://schemas.microsoft.com/office/drawing/2014/main" val="7793039"/>
                  </a:ext>
                </a:extLst>
              </a:tr>
              <a:tr h="370840">
                <a:tc>
                  <a:txBody>
                    <a:bodyPr/>
                    <a:lstStyle/>
                    <a:p>
                      <a:pPr algn="ctr"/>
                      <a:r>
                        <a:rPr lang="en-US" dirty="0"/>
                        <a:t>O</a:t>
                      </a:r>
                    </a:p>
                  </a:txBody>
                  <a:tcPr/>
                </a:tc>
                <a:tc>
                  <a:txBody>
                    <a:bodyPr/>
                    <a:lstStyle/>
                    <a:p>
                      <a:pPr algn="ctr"/>
                      <a:r>
                        <a:rPr lang="en-US" dirty="0"/>
                        <a:t>3</a:t>
                      </a:r>
                    </a:p>
                  </a:txBody>
                  <a:tcPr/>
                </a:tc>
                <a:tc>
                  <a:txBody>
                    <a:bodyPr/>
                    <a:lstStyle/>
                    <a:p>
                      <a:pPr algn="ctr"/>
                      <a:r>
                        <a:rPr lang="en-US" dirty="0"/>
                        <a:t>6</a:t>
                      </a:r>
                    </a:p>
                  </a:txBody>
                  <a:tcPr/>
                </a:tc>
                <a:extLst>
                  <a:ext uri="{0D108BD9-81ED-4DB2-BD59-A6C34878D82A}">
                    <a16:rowId xmlns:a16="http://schemas.microsoft.com/office/drawing/2014/main" val="3248810294"/>
                  </a:ext>
                </a:extLst>
              </a:tr>
            </a:tbl>
          </a:graphicData>
        </a:graphic>
      </p:graphicFrame>
      <p:sp>
        <p:nvSpPr>
          <p:cNvPr id="17" name="TextBox 16">
            <a:extLst>
              <a:ext uri="{FF2B5EF4-FFF2-40B4-BE49-F238E27FC236}">
                <a16:creationId xmlns:a16="http://schemas.microsoft.com/office/drawing/2014/main" id="{073BECF2-21DE-4940-A52A-DD40D3B24D6A}"/>
              </a:ext>
            </a:extLst>
          </p:cNvPr>
          <p:cNvSpPr txBox="1"/>
          <p:nvPr/>
        </p:nvSpPr>
        <p:spPr>
          <a:xfrm>
            <a:off x="6373386" y="1606663"/>
            <a:ext cx="849136" cy="1107996"/>
          </a:xfrm>
          <a:prstGeom prst="rect">
            <a:avLst/>
          </a:prstGeom>
          <a:noFill/>
        </p:spPr>
        <p:txBody>
          <a:bodyPr wrap="square" rtlCol="0">
            <a:spAutoFit/>
          </a:bodyPr>
          <a:lstStyle/>
          <a:p>
            <a:r>
              <a:rPr lang="en-US" sz="6600" dirty="0"/>
              <a:t>2</a:t>
            </a:r>
            <a:endParaRPr lang="en-US" dirty="0"/>
          </a:p>
        </p:txBody>
      </p:sp>
      <p:sp>
        <p:nvSpPr>
          <p:cNvPr id="19" name="TextBox 18">
            <a:extLst>
              <a:ext uri="{FF2B5EF4-FFF2-40B4-BE49-F238E27FC236}">
                <a16:creationId xmlns:a16="http://schemas.microsoft.com/office/drawing/2014/main" id="{ADD703AD-D393-3447-B3C9-28C7F9B0A7BF}"/>
              </a:ext>
            </a:extLst>
          </p:cNvPr>
          <p:cNvSpPr txBox="1"/>
          <p:nvPr/>
        </p:nvSpPr>
        <p:spPr>
          <a:xfrm rot="10800000" flipH="1" flipV="1">
            <a:off x="361245" y="3407393"/>
            <a:ext cx="3678413" cy="2308324"/>
          </a:xfrm>
          <a:prstGeom prst="rect">
            <a:avLst/>
          </a:prstGeom>
          <a:noFill/>
        </p:spPr>
        <p:txBody>
          <a:bodyPr wrap="square" rtlCol="0">
            <a:spAutoFit/>
          </a:bodyPr>
          <a:lstStyle/>
          <a:p>
            <a:r>
              <a:rPr lang="en-US" sz="2400" dirty="0">
                <a:solidFill>
                  <a:srgbClr val="FF0000"/>
                </a:solidFill>
              </a:rPr>
              <a:t>Since there is one Ag on the reagent side and two on the product side, let’s put a “2” in front of the compound that contains Ag on the reagent side</a:t>
            </a:r>
          </a:p>
        </p:txBody>
      </p:sp>
      <p:sp>
        <p:nvSpPr>
          <p:cNvPr id="21" name="TextBox 20">
            <a:extLst>
              <a:ext uri="{FF2B5EF4-FFF2-40B4-BE49-F238E27FC236}">
                <a16:creationId xmlns:a16="http://schemas.microsoft.com/office/drawing/2014/main" id="{75891696-2F83-464B-A87B-7FA7E3A14AED}"/>
              </a:ext>
            </a:extLst>
          </p:cNvPr>
          <p:cNvSpPr txBox="1"/>
          <p:nvPr/>
        </p:nvSpPr>
        <p:spPr>
          <a:xfrm>
            <a:off x="3298171" y="1598019"/>
            <a:ext cx="849136" cy="1107996"/>
          </a:xfrm>
          <a:prstGeom prst="rect">
            <a:avLst/>
          </a:prstGeom>
          <a:noFill/>
        </p:spPr>
        <p:txBody>
          <a:bodyPr wrap="square" rtlCol="0">
            <a:spAutoFit/>
          </a:bodyPr>
          <a:lstStyle/>
          <a:p>
            <a:r>
              <a:rPr lang="en-US" sz="6600" dirty="0">
                <a:solidFill>
                  <a:srgbClr val="FF0000"/>
                </a:solidFill>
              </a:rPr>
              <a:t>2</a:t>
            </a:r>
            <a:endParaRPr lang="en-US" dirty="0">
              <a:solidFill>
                <a:srgbClr val="FF0000"/>
              </a:solidFill>
            </a:endParaRPr>
          </a:p>
        </p:txBody>
      </p:sp>
    </p:spTree>
    <p:extLst>
      <p:ext uri="{BB962C8B-B14F-4D97-AF65-F5344CB8AC3E}">
        <p14:creationId xmlns:p14="http://schemas.microsoft.com/office/powerpoint/2010/main" val="17385212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792587-B73E-114A-9D78-6004727928B5}"/>
              </a:ext>
            </a:extLst>
          </p:cNvPr>
          <p:cNvSpPr>
            <a:spLocks noGrp="1"/>
          </p:cNvSpPr>
          <p:nvPr>
            <p:ph type="title"/>
          </p:nvPr>
        </p:nvSpPr>
        <p:spPr/>
        <p:txBody>
          <a:bodyPr/>
          <a:lstStyle/>
          <a:p>
            <a:r>
              <a:rPr lang="en-US" b="1" u="sng" dirty="0"/>
              <a:t>Step 6:  Redo the inventory again</a:t>
            </a:r>
          </a:p>
        </p:txBody>
      </p:sp>
      <p:sp>
        <p:nvSpPr>
          <p:cNvPr id="4" name="TextBox 3">
            <a:extLst>
              <a:ext uri="{FF2B5EF4-FFF2-40B4-BE49-F238E27FC236}">
                <a16:creationId xmlns:a16="http://schemas.microsoft.com/office/drawing/2014/main" id="{0E3C6AE3-6B4A-4340-A63C-D869758D171D}"/>
              </a:ext>
            </a:extLst>
          </p:cNvPr>
          <p:cNvSpPr txBox="1"/>
          <p:nvPr/>
        </p:nvSpPr>
        <p:spPr>
          <a:xfrm>
            <a:off x="361245" y="1998129"/>
            <a:ext cx="11625508" cy="707886"/>
          </a:xfrm>
          <a:prstGeom prst="rect">
            <a:avLst/>
          </a:prstGeom>
          <a:noFill/>
        </p:spPr>
        <p:txBody>
          <a:bodyPr wrap="square" rtlCol="0">
            <a:spAutoFit/>
          </a:bodyPr>
          <a:lstStyle/>
          <a:p>
            <a:pPr algn="ctr"/>
            <a:r>
              <a:rPr lang="en-US" sz="4000" dirty="0"/>
              <a:t>____ PbF</a:t>
            </a:r>
            <a:r>
              <a:rPr lang="en-US" sz="4000" baseline="-25000" dirty="0"/>
              <a:t>2</a:t>
            </a:r>
            <a:r>
              <a:rPr lang="en-US" sz="4000" dirty="0"/>
              <a:t> + ____AgNO</a:t>
            </a:r>
            <a:r>
              <a:rPr lang="en-US" sz="4000" baseline="-25000" dirty="0"/>
              <a:t>3</a:t>
            </a:r>
            <a:r>
              <a:rPr lang="en-US" sz="4000" dirty="0"/>
              <a:t> </a:t>
            </a:r>
            <a:r>
              <a:rPr lang="en-US" sz="4000" dirty="0">
                <a:sym typeface="Wingdings" pitchFamily="2" charset="2"/>
              </a:rPr>
              <a:t></a:t>
            </a:r>
            <a:r>
              <a:rPr lang="en-US" sz="4000" baseline="-25000" dirty="0">
                <a:sym typeface="Wingdings" pitchFamily="2" charset="2"/>
              </a:rPr>
              <a:t> </a:t>
            </a:r>
            <a:r>
              <a:rPr lang="en-US" sz="4000" dirty="0">
                <a:sym typeface="Wingdings" pitchFamily="2" charset="2"/>
              </a:rPr>
              <a:t>____</a:t>
            </a:r>
            <a:r>
              <a:rPr lang="en-US" sz="4000" dirty="0" err="1">
                <a:sym typeface="Wingdings" pitchFamily="2" charset="2"/>
              </a:rPr>
              <a:t>AgF</a:t>
            </a:r>
            <a:r>
              <a:rPr lang="en-US" sz="4000" dirty="0">
                <a:sym typeface="Wingdings" pitchFamily="2" charset="2"/>
              </a:rPr>
              <a:t> + _____Pb(NO</a:t>
            </a:r>
            <a:r>
              <a:rPr lang="en-US" sz="4000" baseline="-25000" dirty="0">
                <a:sym typeface="Wingdings" pitchFamily="2" charset="2"/>
              </a:rPr>
              <a:t>3</a:t>
            </a:r>
            <a:r>
              <a:rPr lang="en-US" sz="4000" dirty="0">
                <a:sym typeface="Wingdings" pitchFamily="2" charset="2"/>
              </a:rPr>
              <a:t>)</a:t>
            </a:r>
            <a:r>
              <a:rPr lang="en-US" sz="4000" baseline="-25000" dirty="0">
                <a:sym typeface="Wingdings" pitchFamily="2" charset="2"/>
              </a:rPr>
              <a:t>2</a:t>
            </a:r>
            <a:endParaRPr lang="en-US" sz="4000" dirty="0"/>
          </a:p>
        </p:txBody>
      </p:sp>
      <p:sp>
        <p:nvSpPr>
          <p:cNvPr id="5" name="Frame 4">
            <a:extLst>
              <a:ext uri="{FF2B5EF4-FFF2-40B4-BE49-F238E27FC236}">
                <a16:creationId xmlns:a16="http://schemas.microsoft.com/office/drawing/2014/main" id="{E23F3385-C11C-5B44-8089-FA3F1194BE16}"/>
              </a:ext>
            </a:extLst>
          </p:cNvPr>
          <p:cNvSpPr/>
          <p:nvPr/>
        </p:nvSpPr>
        <p:spPr>
          <a:xfrm>
            <a:off x="1639357" y="1818077"/>
            <a:ext cx="1339743" cy="1126034"/>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Frame 5">
            <a:extLst>
              <a:ext uri="{FF2B5EF4-FFF2-40B4-BE49-F238E27FC236}">
                <a16:creationId xmlns:a16="http://schemas.microsoft.com/office/drawing/2014/main" id="{43F35544-E81E-D847-B1C9-753D51B1334D}"/>
              </a:ext>
            </a:extLst>
          </p:cNvPr>
          <p:cNvSpPr/>
          <p:nvPr/>
        </p:nvSpPr>
        <p:spPr>
          <a:xfrm>
            <a:off x="4039658" y="1760927"/>
            <a:ext cx="1699889" cy="111442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Frame 6">
            <a:extLst>
              <a:ext uri="{FF2B5EF4-FFF2-40B4-BE49-F238E27FC236}">
                <a16:creationId xmlns:a16="http://schemas.microsoft.com/office/drawing/2014/main" id="{B37A2D1F-177E-E745-A38B-4367358117CE}"/>
              </a:ext>
            </a:extLst>
          </p:cNvPr>
          <p:cNvSpPr/>
          <p:nvPr/>
        </p:nvSpPr>
        <p:spPr>
          <a:xfrm>
            <a:off x="7125758" y="1818077"/>
            <a:ext cx="1138062" cy="1067991"/>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Frame 7">
            <a:extLst>
              <a:ext uri="{FF2B5EF4-FFF2-40B4-BE49-F238E27FC236}">
                <a16:creationId xmlns:a16="http://schemas.microsoft.com/office/drawing/2014/main" id="{C9D1D840-A471-C04D-ACAD-8EBBD0287535}"/>
              </a:ext>
            </a:extLst>
          </p:cNvPr>
          <p:cNvSpPr/>
          <p:nvPr/>
        </p:nvSpPr>
        <p:spPr>
          <a:xfrm>
            <a:off x="9554633" y="1760927"/>
            <a:ext cx="2276122" cy="1114425"/>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aphicFrame>
        <p:nvGraphicFramePr>
          <p:cNvPr id="9" name="Table 11">
            <a:extLst>
              <a:ext uri="{FF2B5EF4-FFF2-40B4-BE49-F238E27FC236}">
                <a16:creationId xmlns:a16="http://schemas.microsoft.com/office/drawing/2014/main" id="{3A2E08FA-DAF5-D746-B15F-2727EC3C1084}"/>
              </a:ext>
            </a:extLst>
          </p:cNvPr>
          <p:cNvGraphicFramePr>
            <a:graphicFrameLocks noGrp="1"/>
          </p:cNvGraphicFramePr>
          <p:nvPr>
            <p:extLst>
              <p:ext uri="{D42A27DB-BD31-4B8C-83A1-F6EECF244321}">
                <p14:modId xmlns:p14="http://schemas.microsoft.com/office/powerpoint/2010/main" val="3875077650"/>
              </p:ext>
            </p:extLst>
          </p:nvPr>
        </p:nvGraphicFramePr>
        <p:xfrm>
          <a:off x="4623006" y="3429000"/>
          <a:ext cx="6807198" cy="2494280"/>
        </p:xfrm>
        <a:graphic>
          <a:graphicData uri="http://schemas.openxmlformats.org/drawingml/2006/table">
            <a:tbl>
              <a:tblPr firstRow="1" bandRow="1">
                <a:tableStyleId>{5C22544A-7EE6-4342-B048-85BDC9FD1C3A}</a:tableStyleId>
              </a:tblPr>
              <a:tblGrid>
                <a:gridCol w="2269066">
                  <a:extLst>
                    <a:ext uri="{9D8B030D-6E8A-4147-A177-3AD203B41FA5}">
                      <a16:colId xmlns:a16="http://schemas.microsoft.com/office/drawing/2014/main" val="255544538"/>
                    </a:ext>
                  </a:extLst>
                </a:gridCol>
                <a:gridCol w="2269066">
                  <a:extLst>
                    <a:ext uri="{9D8B030D-6E8A-4147-A177-3AD203B41FA5}">
                      <a16:colId xmlns:a16="http://schemas.microsoft.com/office/drawing/2014/main" val="1176080300"/>
                    </a:ext>
                  </a:extLst>
                </a:gridCol>
                <a:gridCol w="2269066">
                  <a:extLst>
                    <a:ext uri="{9D8B030D-6E8A-4147-A177-3AD203B41FA5}">
                      <a16:colId xmlns:a16="http://schemas.microsoft.com/office/drawing/2014/main" val="3568610195"/>
                    </a:ext>
                  </a:extLst>
                </a:gridCol>
              </a:tblGrid>
              <a:tr h="370840">
                <a:tc>
                  <a:txBody>
                    <a:bodyPr/>
                    <a:lstStyle/>
                    <a:p>
                      <a:pPr algn="ctr"/>
                      <a:r>
                        <a:rPr lang="en-US" dirty="0"/>
                        <a:t>Element</a:t>
                      </a:r>
                    </a:p>
                  </a:txBody>
                  <a:tcPr/>
                </a:tc>
                <a:tc>
                  <a:txBody>
                    <a:bodyPr/>
                    <a:lstStyle/>
                    <a:p>
                      <a:pPr algn="ctr"/>
                      <a:r>
                        <a:rPr lang="en-US" dirty="0"/>
                        <a:t>Number on reagent side</a:t>
                      </a:r>
                    </a:p>
                  </a:txBody>
                  <a:tcPr/>
                </a:tc>
                <a:tc>
                  <a:txBody>
                    <a:bodyPr/>
                    <a:lstStyle/>
                    <a:p>
                      <a:pPr algn="ctr"/>
                      <a:r>
                        <a:rPr lang="en-US" dirty="0"/>
                        <a:t>Number on product side</a:t>
                      </a:r>
                    </a:p>
                  </a:txBody>
                  <a:tcPr/>
                </a:tc>
                <a:extLst>
                  <a:ext uri="{0D108BD9-81ED-4DB2-BD59-A6C34878D82A}">
                    <a16:rowId xmlns:a16="http://schemas.microsoft.com/office/drawing/2014/main" val="2027850775"/>
                  </a:ext>
                </a:extLst>
              </a:tr>
              <a:tr h="370840">
                <a:tc>
                  <a:txBody>
                    <a:bodyPr/>
                    <a:lstStyle/>
                    <a:p>
                      <a:pPr algn="ctr"/>
                      <a:r>
                        <a:rPr lang="en-US" dirty="0"/>
                        <a:t>Pb</a:t>
                      </a:r>
                    </a:p>
                  </a:txBody>
                  <a:tcPr/>
                </a:tc>
                <a:tc>
                  <a:txBody>
                    <a:bodyPr/>
                    <a:lstStyle/>
                    <a:p>
                      <a:pPr algn="ctr"/>
                      <a:r>
                        <a:rPr lang="en-US" dirty="0"/>
                        <a:t>1</a:t>
                      </a:r>
                    </a:p>
                  </a:txBody>
                  <a:tcPr/>
                </a:tc>
                <a:tc>
                  <a:txBody>
                    <a:bodyPr/>
                    <a:lstStyle/>
                    <a:p>
                      <a:pPr algn="ctr"/>
                      <a:r>
                        <a:rPr lang="en-US" dirty="0"/>
                        <a:t>1</a:t>
                      </a:r>
                    </a:p>
                  </a:txBody>
                  <a:tcPr/>
                </a:tc>
                <a:extLst>
                  <a:ext uri="{0D108BD9-81ED-4DB2-BD59-A6C34878D82A}">
                    <a16:rowId xmlns:a16="http://schemas.microsoft.com/office/drawing/2014/main" val="1313641370"/>
                  </a:ext>
                </a:extLst>
              </a:tr>
              <a:tr h="370840">
                <a:tc>
                  <a:txBody>
                    <a:bodyPr/>
                    <a:lstStyle/>
                    <a:p>
                      <a:pPr algn="ctr"/>
                      <a:r>
                        <a:rPr lang="en-US" dirty="0"/>
                        <a:t>F</a:t>
                      </a:r>
                    </a:p>
                  </a:txBody>
                  <a:tcPr/>
                </a:tc>
                <a:tc>
                  <a:txBody>
                    <a:bodyPr/>
                    <a:lstStyle/>
                    <a:p>
                      <a:pPr algn="ctr"/>
                      <a:r>
                        <a:rPr lang="en-US" dirty="0"/>
                        <a:t>2</a:t>
                      </a:r>
                    </a:p>
                  </a:txBody>
                  <a:tcPr/>
                </a:tc>
                <a:tc>
                  <a:txBody>
                    <a:bodyPr/>
                    <a:lstStyle/>
                    <a:p>
                      <a:pPr algn="ctr"/>
                      <a:r>
                        <a:rPr lang="en-US" dirty="0">
                          <a:solidFill>
                            <a:schemeClr val="tx1"/>
                          </a:solidFill>
                        </a:rPr>
                        <a:t>2</a:t>
                      </a:r>
                    </a:p>
                  </a:txBody>
                  <a:tcPr/>
                </a:tc>
                <a:extLst>
                  <a:ext uri="{0D108BD9-81ED-4DB2-BD59-A6C34878D82A}">
                    <a16:rowId xmlns:a16="http://schemas.microsoft.com/office/drawing/2014/main" val="2874539908"/>
                  </a:ext>
                </a:extLst>
              </a:tr>
              <a:tr h="370840">
                <a:tc>
                  <a:txBody>
                    <a:bodyPr/>
                    <a:lstStyle/>
                    <a:p>
                      <a:pPr algn="ctr"/>
                      <a:r>
                        <a:rPr lang="en-US" dirty="0"/>
                        <a:t>Ag</a:t>
                      </a:r>
                    </a:p>
                  </a:txBody>
                  <a:tcPr/>
                </a:tc>
                <a:tc>
                  <a:txBody>
                    <a:bodyPr/>
                    <a:lstStyle/>
                    <a:p>
                      <a:pPr algn="ctr"/>
                      <a:r>
                        <a:rPr lang="en-US" dirty="0">
                          <a:solidFill>
                            <a:srgbClr val="FF0000"/>
                          </a:solidFill>
                        </a:rPr>
                        <a:t>2</a:t>
                      </a:r>
                    </a:p>
                  </a:txBody>
                  <a:tcPr/>
                </a:tc>
                <a:tc>
                  <a:txBody>
                    <a:bodyPr/>
                    <a:lstStyle/>
                    <a:p>
                      <a:pPr algn="ctr"/>
                      <a:r>
                        <a:rPr lang="en-US" dirty="0">
                          <a:solidFill>
                            <a:schemeClr val="tx1"/>
                          </a:solidFill>
                        </a:rPr>
                        <a:t>2</a:t>
                      </a:r>
                    </a:p>
                  </a:txBody>
                  <a:tcPr/>
                </a:tc>
                <a:extLst>
                  <a:ext uri="{0D108BD9-81ED-4DB2-BD59-A6C34878D82A}">
                    <a16:rowId xmlns:a16="http://schemas.microsoft.com/office/drawing/2014/main" val="1080180347"/>
                  </a:ext>
                </a:extLst>
              </a:tr>
              <a:tr h="370840">
                <a:tc>
                  <a:txBody>
                    <a:bodyPr/>
                    <a:lstStyle/>
                    <a:p>
                      <a:pPr algn="ctr"/>
                      <a:r>
                        <a:rPr lang="en-US" dirty="0"/>
                        <a:t>N</a:t>
                      </a:r>
                    </a:p>
                  </a:txBody>
                  <a:tcPr/>
                </a:tc>
                <a:tc>
                  <a:txBody>
                    <a:bodyPr/>
                    <a:lstStyle/>
                    <a:p>
                      <a:pPr algn="ctr"/>
                      <a:r>
                        <a:rPr lang="en-US" dirty="0">
                          <a:solidFill>
                            <a:srgbClr val="FF0000"/>
                          </a:solidFill>
                        </a:rPr>
                        <a:t>2</a:t>
                      </a:r>
                    </a:p>
                  </a:txBody>
                  <a:tcPr/>
                </a:tc>
                <a:tc>
                  <a:txBody>
                    <a:bodyPr/>
                    <a:lstStyle/>
                    <a:p>
                      <a:pPr algn="ctr"/>
                      <a:r>
                        <a:rPr lang="en-US" dirty="0"/>
                        <a:t>2</a:t>
                      </a:r>
                    </a:p>
                  </a:txBody>
                  <a:tcPr/>
                </a:tc>
                <a:extLst>
                  <a:ext uri="{0D108BD9-81ED-4DB2-BD59-A6C34878D82A}">
                    <a16:rowId xmlns:a16="http://schemas.microsoft.com/office/drawing/2014/main" val="7793039"/>
                  </a:ext>
                </a:extLst>
              </a:tr>
              <a:tr h="370840">
                <a:tc>
                  <a:txBody>
                    <a:bodyPr/>
                    <a:lstStyle/>
                    <a:p>
                      <a:pPr algn="ctr"/>
                      <a:r>
                        <a:rPr lang="en-US" dirty="0"/>
                        <a:t>O</a:t>
                      </a:r>
                    </a:p>
                  </a:txBody>
                  <a:tcPr/>
                </a:tc>
                <a:tc>
                  <a:txBody>
                    <a:bodyPr/>
                    <a:lstStyle/>
                    <a:p>
                      <a:pPr algn="ctr"/>
                      <a:r>
                        <a:rPr lang="en-US" dirty="0">
                          <a:solidFill>
                            <a:srgbClr val="FF0000"/>
                          </a:solidFill>
                        </a:rPr>
                        <a:t>6</a:t>
                      </a:r>
                    </a:p>
                  </a:txBody>
                  <a:tcPr/>
                </a:tc>
                <a:tc>
                  <a:txBody>
                    <a:bodyPr/>
                    <a:lstStyle/>
                    <a:p>
                      <a:pPr algn="ctr"/>
                      <a:r>
                        <a:rPr lang="en-US" dirty="0"/>
                        <a:t>6</a:t>
                      </a:r>
                    </a:p>
                  </a:txBody>
                  <a:tcPr/>
                </a:tc>
                <a:extLst>
                  <a:ext uri="{0D108BD9-81ED-4DB2-BD59-A6C34878D82A}">
                    <a16:rowId xmlns:a16="http://schemas.microsoft.com/office/drawing/2014/main" val="3248810294"/>
                  </a:ext>
                </a:extLst>
              </a:tr>
            </a:tbl>
          </a:graphicData>
        </a:graphic>
      </p:graphicFrame>
      <p:sp>
        <p:nvSpPr>
          <p:cNvPr id="10" name="TextBox 9">
            <a:extLst>
              <a:ext uri="{FF2B5EF4-FFF2-40B4-BE49-F238E27FC236}">
                <a16:creationId xmlns:a16="http://schemas.microsoft.com/office/drawing/2014/main" id="{5241C00C-1A9F-9E4F-84B1-17EE39E79CB6}"/>
              </a:ext>
            </a:extLst>
          </p:cNvPr>
          <p:cNvSpPr txBox="1"/>
          <p:nvPr/>
        </p:nvSpPr>
        <p:spPr>
          <a:xfrm>
            <a:off x="6373386" y="1606663"/>
            <a:ext cx="849136" cy="1107996"/>
          </a:xfrm>
          <a:prstGeom prst="rect">
            <a:avLst/>
          </a:prstGeom>
          <a:noFill/>
        </p:spPr>
        <p:txBody>
          <a:bodyPr wrap="square" rtlCol="0">
            <a:spAutoFit/>
          </a:bodyPr>
          <a:lstStyle/>
          <a:p>
            <a:r>
              <a:rPr lang="en-US" sz="6600" dirty="0"/>
              <a:t>2</a:t>
            </a:r>
            <a:endParaRPr lang="en-US" dirty="0"/>
          </a:p>
        </p:txBody>
      </p:sp>
      <p:sp>
        <p:nvSpPr>
          <p:cNvPr id="12" name="TextBox 11">
            <a:extLst>
              <a:ext uri="{FF2B5EF4-FFF2-40B4-BE49-F238E27FC236}">
                <a16:creationId xmlns:a16="http://schemas.microsoft.com/office/drawing/2014/main" id="{B4E76234-0388-6C43-9DD7-8AF67F54E9E8}"/>
              </a:ext>
            </a:extLst>
          </p:cNvPr>
          <p:cNvSpPr txBox="1"/>
          <p:nvPr/>
        </p:nvSpPr>
        <p:spPr>
          <a:xfrm>
            <a:off x="3298171" y="1598019"/>
            <a:ext cx="849136" cy="1107996"/>
          </a:xfrm>
          <a:prstGeom prst="rect">
            <a:avLst/>
          </a:prstGeom>
          <a:noFill/>
        </p:spPr>
        <p:txBody>
          <a:bodyPr wrap="square" rtlCol="0">
            <a:spAutoFit/>
          </a:bodyPr>
          <a:lstStyle/>
          <a:p>
            <a:r>
              <a:rPr lang="en-US" sz="6600" dirty="0">
                <a:solidFill>
                  <a:srgbClr val="FF0000"/>
                </a:solidFill>
              </a:rPr>
              <a:t>2</a:t>
            </a:r>
            <a:endParaRPr lang="en-US" dirty="0">
              <a:solidFill>
                <a:srgbClr val="FF0000"/>
              </a:solidFill>
            </a:endParaRPr>
          </a:p>
        </p:txBody>
      </p:sp>
      <p:sp>
        <p:nvSpPr>
          <p:cNvPr id="13" name="TextBox 12">
            <a:extLst>
              <a:ext uri="{FF2B5EF4-FFF2-40B4-BE49-F238E27FC236}">
                <a16:creationId xmlns:a16="http://schemas.microsoft.com/office/drawing/2014/main" id="{CA6C57A7-C74E-6944-B967-E07DF5B253DD}"/>
              </a:ext>
            </a:extLst>
          </p:cNvPr>
          <p:cNvSpPr txBox="1"/>
          <p:nvPr/>
        </p:nvSpPr>
        <p:spPr>
          <a:xfrm>
            <a:off x="534863" y="3913890"/>
            <a:ext cx="3612444" cy="1200329"/>
          </a:xfrm>
          <a:prstGeom prst="rect">
            <a:avLst/>
          </a:prstGeom>
          <a:noFill/>
        </p:spPr>
        <p:txBody>
          <a:bodyPr wrap="square" rtlCol="0">
            <a:spAutoFit/>
          </a:bodyPr>
          <a:lstStyle/>
          <a:p>
            <a:r>
              <a:rPr lang="en-US" sz="2400" dirty="0"/>
              <a:t>Both columns of atoms are the same!  This means our equation is balanced!</a:t>
            </a:r>
          </a:p>
        </p:txBody>
      </p:sp>
    </p:spTree>
    <p:extLst>
      <p:ext uri="{BB962C8B-B14F-4D97-AF65-F5344CB8AC3E}">
        <p14:creationId xmlns:p14="http://schemas.microsoft.com/office/powerpoint/2010/main" val="4212796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400 for 15 Minutes Of (Easy) Work | by Burk | Dec, 2021 | Better Marketing">
            <a:extLst>
              <a:ext uri="{FF2B5EF4-FFF2-40B4-BE49-F238E27FC236}">
                <a16:creationId xmlns:a16="http://schemas.microsoft.com/office/drawing/2014/main" id="{9815CF5C-5F9D-5846-B2DA-0CFBD38D5A8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920330" y="2506662"/>
            <a:ext cx="4351338" cy="4351338"/>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a:extLst>
              <a:ext uri="{FF2B5EF4-FFF2-40B4-BE49-F238E27FC236}">
                <a16:creationId xmlns:a16="http://schemas.microsoft.com/office/drawing/2014/main" id="{685BC84F-EAA2-604C-8542-48A099D21A40}"/>
              </a:ext>
            </a:extLst>
          </p:cNvPr>
          <p:cNvSpPr>
            <a:spLocks noGrp="1"/>
          </p:cNvSpPr>
          <p:nvPr>
            <p:ph type="title"/>
          </p:nvPr>
        </p:nvSpPr>
        <p:spPr>
          <a:xfrm>
            <a:off x="838200" y="365125"/>
            <a:ext cx="10515600" cy="1325563"/>
          </a:xfrm>
        </p:spPr>
        <p:txBody>
          <a:bodyPr/>
          <a:lstStyle/>
          <a:p>
            <a:r>
              <a:rPr lang="en-US" b="1" dirty="0"/>
              <a:t>Our final, balanced equation:</a:t>
            </a:r>
          </a:p>
        </p:txBody>
      </p:sp>
      <p:sp>
        <p:nvSpPr>
          <p:cNvPr id="6" name="TextBox 5">
            <a:extLst>
              <a:ext uri="{FF2B5EF4-FFF2-40B4-BE49-F238E27FC236}">
                <a16:creationId xmlns:a16="http://schemas.microsoft.com/office/drawing/2014/main" id="{FD612899-B42D-E04D-A3F7-4F13524A33D4}"/>
              </a:ext>
            </a:extLst>
          </p:cNvPr>
          <p:cNvSpPr txBox="1"/>
          <p:nvPr/>
        </p:nvSpPr>
        <p:spPr>
          <a:xfrm>
            <a:off x="330994" y="1690688"/>
            <a:ext cx="11530011" cy="923330"/>
          </a:xfrm>
          <a:prstGeom prst="rect">
            <a:avLst/>
          </a:prstGeom>
          <a:noFill/>
        </p:spPr>
        <p:txBody>
          <a:bodyPr wrap="square" rtlCol="0">
            <a:spAutoFit/>
          </a:bodyPr>
          <a:lstStyle/>
          <a:p>
            <a:pPr algn="ctr"/>
            <a:r>
              <a:rPr lang="en-US" sz="5400" dirty="0"/>
              <a:t>PbF</a:t>
            </a:r>
            <a:r>
              <a:rPr lang="en-US" sz="5400" baseline="-25000" dirty="0"/>
              <a:t>2</a:t>
            </a:r>
            <a:r>
              <a:rPr lang="en-US" sz="5400" dirty="0"/>
              <a:t> + 2 AgNO</a:t>
            </a:r>
            <a:r>
              <a:rPr lang="en-US" sz="5400" baseline="-25000" dirty="0"/>
              <a:t>3</a:t>
            </a:r>
            <a:r>
              <a:rPr lang="en-US" sz="5400" dirty="0"/>
              <a:t> </a:t>
            </a:r>
            <a:r>
              <a:rPr lang="en-US" sz="5400" dirty="0">
                <a:sym typeface="Wingdings" pitchFamily="2" charset="2"/>
              </a:rPr>
              <a:t></a:t>
            </a:r>
            <a:r>
              <a:rPr lang="en-US" sz="5400" baseline="-25000" dirty="0">
                <a:sym typeface="Wingdings" pitchFamily="2" charset="2"/>
              </a:rPr>
              <a:t> </a:t>
            </a:r>
            <a:r>
              <a:rPr lang="en-US" sz="5400" dirty="0">
                <a:sym typeface="Wingdings" pitchFamily="2" charset="2"/>
              </a:rPr>
              <a:t>2 </a:t>
            </a:r>
            <a:r>
              <a:rPr lang="en-US" sz="5400" dirty="0" err="1">
                <a:sym typeface="Wingdings" pitchFamily="2" charset="2"/>
              </a:rPr>
              <a:t>AgF</a:t>
            </a:r>
            <a:r>
              <a:rPr lang="en-US" sz="5400" dirty="0">
                <a:sym typeface="Wingdings" pitchFamily="2" charset="2"/>
              </a:rPr>
              <a:t> + Pb(NO</a:t>
            </a:r>
            <a:r>
              <a:rPr lang="en-US" sz="5400" baseline="-25000" dirty="0">
                <a:sym typeface="Wingdings" pitchFamily="2" charset="2"/>
              </a:rPr>
              <a:t>3</a:t>
            </a:r>
            <a:r>
              <a:rPr lang="en-US" sz="5400" dirty="0">
                <a:sym typeface="Wingdings" pitchFamily="2" charset="2"/>
              </a:rPr>
              <a:t>)</a:t>
            </a:r>
            <a:r>
              <a:rPr lang="en-US" sz="5400" baseline="-25000" dirty="0">
                <a:sym typeface="Wingdings" pitchFamily="2" charset="2"/>
              </a:rPr>
              <a:t>2</a:t>
            </a:r>
            <a:endParaRPr lang="en-US" sz="5400" dirty="0"/>
          </a:p>
        </p:txBody>
      </p:sp>
    </p:spTree>
    <p:extLst>
      <p:ext uri="{BB962C8B-B14F-4D97-AF65-F5344CB8AC3E}">
        <p14:creationId xmlns:p14="http://schemas.microsoft.com/office/powerpoint/2010/main" val="3058042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62127-1DA4-D84F-8F84-7C52F7D11229}"/>
              </a:ext>
            </a:extLst>
          </p:cNvPr>
          <p:cNvSpPr>
            <a:spLocks noGrp="1"/>
          </p:cNvSpPr>
          <p:nvPr>
            <p:ph type="title"/>
          </p:nvPr>
        </p:nvSpPr>
        <p:spPr>
          <a:xfrm>
            <a:off x="705555" y="243593"/>
            <a:ext cx="10515600" cy="1325563"/>
          </a:xfrm>
        </p:spPr>
        <p:txBody>
          <a:bodyPr/>
          <a:lstStyle/>
          <a:p>
            <a:r>
              <a:rPr lang="en-US" b="1" dirty="0"/>
              <a:t>I make very good chili:</a:t>
            </a:r>
          </a:p>
        </p:txBody>
      </p:sp>
      <p:sp>
        <p:nvSpPr>
          <p:cNvPr id="4" name="TextBox 3">
            <a:extLst>
              <a:ext uri="{FF2B5EF4-FFF2-40B4-BE49-F238E27FC236}">
                <a16:creationId xmlns:a16="http://schemas.microsoft.com/office/drawing/2014/main" id="{A23246C3-9C35-FE41-97C9-0754402D443E}"/>
              </a:ext>
            </a:extLst>
          </p:cNvPr>
          <p:cNvSpPr txBox="1"/>
          <p:nvPr/>
        </p:nvSpPr>
        <p:spPr>
          <a:xfrm>
            <a:off x="1106311" y="1347591"/>
            <a:ext cx="3657600" cy="3416320"/>
          </a:xfrm>
          <a:prstGeom prst="rect">
            <a:avLst/>
          </a:prstGeom>
          <a:noFill/>
        </p:spPr>
        <p:txBody>
          <a:bodyPr wrap="square" rtlCol="0">
            <a:spAutoFit/>
          </a:bodyPr>
          <a:lstStyle/>
          <a:p>
            <a:r>
              <a:rPr lang="en-US" b="1" u="sng" dirty="0"/>
              <a:t>Ingredients:</a:t>
            </a:r>
          </a:p>
          <a:p>
            <a:pPr marL="285750" indent="-285750">
              <a:buFont typeface="Arial" panose="020B0604020202020204" pitchFamily="34" charset="0"/>
              <a:buChar char="•"/>
            </a:pPr>
            <a:r>
              <a:rPr lang="en-US" dirty="0"/>
              <a:t>One onion, diced</a:t>
            </a:r>
          </a:p>
          <a:p>
            <a:pPr marL="285750" indent="-285750">
              <a:buFont typeface="Arial" panose="020B0604020202020204" pitchFamily="34" charset="0"/>
              <a:buChar char="•"/>
            </a:pPr>
            <a:r>
              <a:rPr lang="en-US" dirty="0"/>
              <a:t>Two pounds hamburger, browned</a:t>
            </a:r>
          </a:p>
          <a:p>
            <a:pPr marL="285750" indent="-285750">
              <a:buFont typeface="Arial" panose="020B0604020202020204" pitchFamily="34" charset="0"/>
              <a:buChar char="•"/>
            </a:pPr>
            <a:r>
              <a:rPr lang="en-US" dirty="0"/>
              <a:t>Two pounds kidney beans</a:t>
            </a:r>
          </a:p>
          <a:p>
            <a:pPr marL="285750" indent="-285750">
              <a:buFont typeface="Arial" panose="020B0604020202020204" pitchFamily="34" charset="0"/>
              <a:buChar char="•"/>
            </a:pPr>
            <a:r>
              <a:rPr lang="en-US" dirty="0"/>
              <a:t>One half pound of mushrooms</a:t>
            </a:r>
          </a:p>
          <a:p>
            <a:pPr marL="285750" indent="-285750">
              <a:buFont typeface="Arial" panose="020B0604020202020204" pitchFamily="34" charset="0"/>
              <a:buChar char="•"/>
            </a:pPr>
            <a:r>
              <a:rPr lang="en-US" dirty="0"/>
              <a:t>One half pound of green peppers</a:t>
            </a:r>
          </a:p>
          <a:p>
            <a:pPr marL="285750" indent="-285750">
              <a:buFont typeface="Arial" panose="020B0604020202020204" pitchFamily="34" charset="0"/>
              <a:buChar char="•"/>
            </a:pPr>
            <a:r>
              <a:rPr lang="en-US" dirty="0"/>
              <a:t>Three tomatoes, diced</a:t>
            </a:r>
          </a:p>
          <a:p>
            <a:pPr marL="285750" indent="-285750">
              <a:buFont typeface="Arial" panose="020B0604020202020204" pitchFamily="34" charset="0"/>
              <a:buChar char="•"/>
            </a:pPr>
            <a:r>
              <a:rPr lang="en-US" dirty="0"/>
              <a:t>Four cloves of garlic, pressed</a:t>
            </a:r>
          </a:p>
          <a:p>
            <a:pPr marL="285750" indent="-285750">
              <a:buFont typeface="Arial" panose="020B0604020202020204" pitchFamily="34" charset="0"/>
              <a:buChar char="•"/>
            </a:pPr>
            <a:r>
              <a:rPr lang="en-US" dirty="0"/>
              <a:t>One quart of tomato sauce</a:t>
            </a:r>
          </a:p>
          <a:p>
            <a:pPr marL="285750" indent="-285750">
              <a:buFont typeface="Arial" panose="020B0604020202020204" pitchFamily="34" charset="0"/>
              <a:buChar char="•"/>
            </a:pPr>
            <a:r>
              <a:rPr lang="en-US" dirty="0"/>
              <a:t>One half cup of olive oil</a:t>
            </a:r>
          </a:p>
          <a:p>
            <a:pPr marL="285750" indent="-285750">
              <a:buFont typeface="Arial" panose="020B0604020202020204" pitchFamily="34" charset="0"/>
              <a:buChar char="•"/>
            </a:pPr>
            <a:r>
              <a:rPr lang="en-US" dirty="0"/>
              <a:t>One cup of chili powder</a:t>
            </a:r>
          </a:p>
          <a:p>
            <a:endParaRPr lang="en-US" dirty="0"/>
          </a:p>
        </p:txBody>
      </p:sp>
      <p:sp>
        <p:nvSpPr>
          <p:cNvPr id="5" name="TextBox 4">
            <a:extLst>
              <a:ext uri="{FF2B5EF4-FFF2-40B4-BE49-F238E27FC236}">
                <a16:creationId xmlns:a16="http://schemas.microsoft.com/office/drawing/2014/main" id="{3EF736A4-B504-6D46-A563-E5AB0F1766CE}"/>
              </a:ext>
            </a:extLst>
          </p:cNvPr>
          <p:cNvSpPr txBox="1"/>
          <p:nvPr/>
        </p:nvSpPr>
        <p:spPr>
          <a:xfrm>
            <a:off x="5746044" y="4030133"/>
            <a:ext cx="5475111" cy="2031325"/>
          </a:xfrm>
          <a:prstGeom prst="rect">
            <a:avLst/>
          </a:prstGeom>
          <a:noFill/>
        </p:spPr>
        <p:txBody>
          <a:bodyPr wrap="square" rtlCol="0">
            <a:spAutoFit/>
          </a:bodyPr>
          <a:lstStyle/>
          <a:p>
            <a:r>
              <a:rPr lang="en-US" dirty="0"/>
              <a:t>Brown the hamburger in a pan.  Drain and heat gently in a large stewpot with the other ingredients – they should boil lightly rather than boiling vigorously.</a:t>
            </a:r>
          </a:p>
          <a:p>
            <a:endParaRPr lang="en-US" dirty="0"/>
          </a:p>
          <a:p>
            <a:r>
              <a:rPr lang="en-US" dirty="0"/>
              <a:t>Cook at least for 2 hours (longer is better) and serve with grated cheese, chives, and sour cream as desired.  Serves six.</a:t>
            </a:r>
          </a:p>
        </p:txBody>
      </p:sp>
      <p:pic>
        <p:nvPicPr>
          <p:cNvPr id="1026" name="Picture 2" descr="Slow Cooker Chili - Easy Crockpot Recipe!">
            <a:extLst>
              <a:ext uri="{FF2B5EF4-FFF2-40B4-BE49-F238E27FC236}">
                <a16:creationId xmlns:a16="http://schemas.microsoft.com/office/drawing/2014/main" id="{541995F7-74E0-4445-A432-ACD7798AB7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7121172" y="454288"/>
            <a:ext cx="2655713" cy="3983569"/>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Bell pepper - Wikipedia">
            <a:extLst>
              <a:ext uri="{FF2B5EF4-FFF2-40B4-BE49-F238E27FC236}">
                <a16:creationId xmlns:a16="http://schemas.microsoft.com/office/drawing/2014/main" id="{0D7FD0D3-08E9-3C49-A1B9-2C3260A5F71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0161" y="4630385"/>
            <a:ext cx="3009900" cy="200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00879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435730-B12F-D64B-93B4-FA24D08FB086}"/>
              </a:ext>
            </a:extLst>
          </p:cNvPr>
          <p:cNvSpPr>
            <a:spLocks noGrp="1"/>
          </p:cNvSpPr>
          <p:nvPr>
            <p:ph type="title"/>
          </p:nvPr>
        </p:nvSpPr>
        <p:spPr/>
        <p:txBody>
          <a:bodyPr/>
          <a:lstStyle/>
          <a:p>
            <a:r>
              <a:rPr lang="en-US" b="1" dirty="0"/>
              <a:t>So, to put all the steps on one slide:</a:t>
            </a:r>
          </a:p>
        </p:txBody>
      </p:sp>
      <p:sp>
        <p:nvSpPr>
          <p:cNvPr id="4" name="TextBox 3">
            <a:extLst>
              <a:ext uri="{FF2B5EF4-FFF2-40B4-BE49-F238E27FC236}">
                <a16:creationId xmlns:a16="http://schemas.microsoft.com/office/drawing/2014/main" id="{181DB468-C999-DA45-BC9E-78E99891A03F}"/>
              </a:ext>
            </a:extLst>
          </p:cNvPr>
          <p:cNvSpPr txBox="1"/>
          <p:nvPr/>
        </p:nvSpPr>
        <p:spPr>
          <a:xfrm>
            <a:off x="1337536" y="1514505"/>
            <a:ext cx="7044210" cy="4832092"/>
          </a:xfrm>
          <a:prstGeom prst="rect">
            <a:avLst/>
          </a:prstGeom>
          <a:noFill/>
        </p:spPr>
        <p:txBody>
          <a:bodyPr wrap="square" rtlCol="0">
            <a:spAutoFit/>
          </a:bodyPr>
          <a:lstStyle/>
          <a:p>
            <a:pPr marL="342900" indent="-342900">
              <a:buAutoNum type="arabicPeriod"/>
            </a:pPr>
            <a:r>
              <a:rPr lang="en-US" sz="2800" dirty="0"/>
              <a:t>Put boxes around all of the formulas.  Don’t change anything in the boxes.</a:t>
            </a:r>
          </a:p>
          <a:p>
            <a:pPr marL="342900" indent="-342900">
              <a:buAutoNum type="arabicPeriod"/>
            </a:pPr>
            <a:r>
              <a:rPr lang="en-US" sz="2800" dirty="0"/>
              <a:t>Make an inventory of the atoms on each side of the equation.</a:t>
            </a:r>
          </a:p>
          <a:p>
            <a:pPr marL="342900" indent="-342900">
              <a:buAutoNum type="arabicPeriod"/>
            </a:pPr>
            <a:r>
              <a:rPr lang="en-US" sz="2800" dirty="0"/>
              <a:t>Change one of the coefficients with the goal of making the two sides of the inventory equal.</a:t>
            </a:r>
          </a:p>
          <a:p>
            <a:pPr marL="342900" indent="-342900">
              <a:buAutoNum type="arabicPeriod"/>
            </a:pPr>
            <a:r>
              <a:rPr lang="en-US" sz="2800" dirty="0"/>
              <a:t>Make a new inventory.</a:t>
            </a:r>
          </a:p>
          <a:p>
            <a:pPr marL="342900" indent="-342900">
              <a:buAutoNum type="arabicPeriod"/>
            </a:pPr>
            <a:r>
              <a:rPr lang="en-US" sz="2800" dirty="0"/>
              <a:t>Repeat steps 3 and 4 until the inventory works out equal.  When this happens, you’re done!</a:t>
            </a:r>
          </a:p>
        </p:txBody>
      </p:sp>
      <p:pic>
        <p:nvPicPr>
          <p:cNvPr id="4098" name="Picture 2" descr="1,875 Hooray Stock Vector Illustration and Royalty Free Hooray Clipart">
            <a:extLst>
              <a:ext uri="{FF2B5EF4-FFF2-40B4-BE49-F238E27FC236}">
                <a16:creationId xmlns:a16="http://schemas.microsoft.com/office/drawing/2014/main" id="{9DABC988-2EFF-744F-96DE-09D7B368CB0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1746" y="2124126"/>
            <a:ext cx="2316734" cy="30935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42474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3C69E-CDA6-284F-8413-FC7064D10F32}"/>
              </a:ext>
            </a:extLst>
          </p:cNvPr>
          <p:cNvSpPr>
            <a:spLocks noGrp="1"/>
          </p:cNvSpPr>
          <p:nvPr>
            <p:ph type="title"/>
          </p:nvPr>
        </p:nvSpPr>
        <p:spPr/>
        <p:txBody>
          <a:bodyPr/>
          <a:lstStyle/>
          <a:p>
            <a:r>
              <a:rPr lang="en-US" b="1" dirty="0"/>
              <a:t>Let’s do some more examples together</a:t>
            </a:r>
          </a:p>
        </p:txBody>
      </p:sp>
      <p:sp>
        <p:nvSpPr>
          <p:cNvPr id="4" name="TextBox 3">
            <a:extLst>
              <a:ext uri="{FF2B5EF4-FFF2-40B4-BE49-F238E27FC236}">
                <a16:creationId xmlns:a16="http://schemas.microsoft.com/office/drawing/2014/main" id="{490A7DB8-B7EF-6240-8471-6D7BAD7C5285}"/>
              </a:ext>
            </a:extLst>
          </p:cNvPr>
          <p:cNvSpPr txBox="1"/>
          <p:nvPr/>
        </p:nvSpPr>
        <p:spPr>
          <a:xfrm>
            <a:off x="1140291" y="2294192"/>
            <a:ext cx="10961511" cy="2554545"/>
          </a:xfrm>
          <a:prstGeom prst="rect">
            <a:avLst/>
          </a:prstGeom>
          <a:noFill/>
        </p:spPr>
        <p:txBody>
          <a:bodyPr wrap="square" rtlCol="0">
            <a:spAutoFit/>
          </a:bodyPr>
          <a:lstStyle/>
          <a:p>
            <a:r>
              <a:rPr lang="en-US" sz="3200" b="1" dirty="0"/>
              <a:t>___ PbBr</a:t>
            </a:r>
            <a:r>
              <a:rPr lang="en-US" sz="3200" b="1" baseline="-25000" dirty="0"/>
              <a:t>4</a:t>
            </a:r>
            <a:r>
              <a:rPr lang="en-US" sz="3200" b="1" dirty="0"/>
              <a:t> + ___ Na</a:t>
            </a:r>
            <a:r>
              <a:rPr lang="en-US" sz="3200" b="1" baseline="-25000" dirty="0"/>
              <a:t>2</a:t>
            </a:r>
            <a:r>
              <a:rPr lang="en-US" sz="3200" b="1" dirty="0"/>
              <a:t>O </a:t>
            </a:r>
            <a:r>
              <a:rPr lang="en-US" sz="3200" b="1" dirty="0">
                <a:sym typeface="Wingdings" pitchFamily="2" charset="2"/>
              </a:rPr>
              <a:t></a:t>
            </a:r>
            <a:r>
              <a:rPr lang="en-US" sz="3200" b="1" baseline="-25000" dirty="0">
                <a:sym typeface="Wingdings" pitchFamily="2" charset="2"/>
              </a:rPr>
              <a:t> </a:t>
            </a:r>
            <a:r>
              <a:rPr lang="en-US" sz="3200" b="1" dirty="0">
                <a:sym typeface="Wingdings" pitchFamily="2" charset="2"/>
              </a:rPr>
              <a:t>___ PbO</a:t>
            </a:r>
            <a:r>
              <a:rPr lang="en-US" sz="3200" b="1" baseline="-25000" dirty="0">
                <a:sym typeface="Wingdings" pitchFamily="2" charset="2"/>
              </a:rPr>
              <a:t>2</a:t>
            </a:r>
            <a:r>
              <a:rPr lang="en-US" sz="3200" b="1" dirty="0">
                <a:sym typeface="Wingdings" pitchFamily="2" charset="2"/>
              </a:rPr>
              <a:t> + ___</a:t>
            </a:r>
            <a:r>
              <a:rPr lang="en-US" sz="3200" b="1" dirty="0" err="1">
                <a:sym typeface="Wingdings" pitchFamily="2" charset="2"/>
              </a:rPr>
              <a:t>NaBr</a:t>
            </a:r>
            <a:endParaRPr lang="en-US" sz="3200" b="1" dirty="0">
              <a:sym typeface="Wingdings" pitchFamily="2" charset="2"/>
            </a:endParaRPr>
          </a:p>
          <a:p>
            <a:endParaRPr lang="en-US" sz="3200" b="1" dirty="0">
              <a:sym typeface="Wingdings" pitchFamily="2" charset="2"/>
            </a:endParaRPr>
          </a:p>
          <a:p>
            <a:r>
              <a:rPr lang="en-US" sz="3200" b="1" dirty="0">
                <a:sym typeface="Wingdings" pitchFamily="2" charset="2"/>
              </a:rPr>
              <a:t>___ H</a:t>
            </a:r>
            <a:r>
              <a:rPr lang="en-US" sz="3200" b="1" baseline="-25000" dirty="0">
                <a:sym typeface="Wingdings" pitchFamily="2" charset="2"/>
              </a:rPr>
              <a:t>3</a:t>
            </a:r>
            <a:r>
              <a:rPr lang="en-US" sz="3200" b="1" dirty="0">
                <a:sym typeface="Wingdings" pitchFamily="2" charset="2"/>
              </a:rPr>
              <a:t>PO</a:t>
            </a:r>
            <a:r>
              <a:rPr lang="en-US" sz="3200" b="1" baseline="-25000" dirty="0">
                <a:sym typeface="Wingdings" pitchFamily="2" charset="2"/>
              </a:rPr>
              <a:t>4</a:t>
            </a:r>
            <a:r>
              <a:rPr lang="en-US" sz="3200" b="1" dirty="0">
                <a:sym typeface="Wingdings" pitchFamily="2" charset="2"/>
              </a:rPr>
              <a:t> + ___ Al(OH)</a:t>
            </a:r>
            <a:r>
              <a:rPr lang="en-US" sz="3200" b="1" baseline="-25000" dirty="0">
                <a:sym typeface="Wingdings" pitchFamily="2" charset="2"/>
              </a:rPr>
              <a:t>3</a:t>
            </a:r>
            <a:r>
              <a:rPr lang="en-US" sz="3200" b="1" dirty="0">
                <a:sym typeface="Wingdings" pitchFamily="2" charset="2"/>
              </a:rPr>
              <a:t>  ___ AlPO</a:t>
            </a:r>
            <a:r>
              <a:rPr lang="en-US" sz="3200" b="1" baseline="-25000" dirty="0">
                <a:sym typeface="Wingdings" pitchFamily="2" charset="2"/>
              </a:rPr>
              <a:t>4 </a:t>
            </a:r>
            <a:r>
              <a:rPr lang="en-US" sz="3200" b="1" dirty="0">
                <a:sym typeface="Wingdings" pitchFamily="2" charset="2"/>
              </a:rPr>
              <a:t>+ ___ H</a:t>
            </a:r>
            <a:r>
              <a:rPr lang="en-US" sz="3200" b="1" baseline="-25000" dirty="0">
                <a:sym typeface="Wingdings" pitchFamily="2" charset="2"/>
              </a:rPr>
              <a:t>2</a:t>
            </a:r>
            <a:r>
              <a:rPr lang="en-US" sz="3200" b="1" dirty="0">
                <a:sym typeface="Wingdings" pitchFamily="2" charset="2"/>
              </a:rPr>
              <a:t>O</a:t>
            </a:r>
          </a:p>
          <a:p>
            <a:endParaRPr lang="en-US" sz="3200" b="1" dirty="0">
              <a:sym typeface="Wingdings" pitchFamily="2" charset="2"/>
            </a:endParaRPr>
          </a:p>
          <a:p>
            <a:r>
              <a:rPr lang="en-US" sz="3200" b="1" dirty="0">
                <a:sym typeface="Wingdings" pitchFamily="2" charset="2"/>
              </a:rPr>
              <a:t>___ AgNO</a:t>
            </a:r>
            <a:r>
              <a:rPr lang="en-US" sz="3200" b="1" baseline="-25000" dirty="0">
                <a:sym typeface="Wingdings" pitchFamily="2" charset="2"/>
              </a:rPr>
              <a:t>2</a:t>
            </a:r>
            <a:r>
              <a:rPr lang="en-US" sz="3200" b="1" dirty="0">
                <a:sym typeface="Wingdings" pitchFamily="2" charset="2"/>
              </a:rPr>
              <a:t> + ___ HCl  ___ AgCl + ____ HNO</a:t>
            </a:r>
            <a:r>
              <a:rPr lang="en-US" sz="3200" b="1" baseline="-25000" dirty="0">
                <a:sym typeface="Wingdings" pitchFamily="2" charset="2"/>
              </a:rPr>
              <a:t>2</a:t>
            </a:r>
            <a:endParaRPr lang="en-US" sz="3200" b="1" dirty="0"/>
          </a:p>
        </p:txBody>
      </p:sp>
    </p:spTree>
    <p:extLst>
      <p:ext uri="{BB962C8B-B14F-4D97-AF65-F5344CB8AC3E}">
        <p14:creationId xmlns:p14="http://schemas.microsoft.com/office/powerpoint/2010/main" val="1939822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72A5D-CD0B-564E-BB1C-8CE9C8907E23}"/>
              </a:ext>
            </a:extLst>
          </p:cNvPr>
          <p:cNvSpPr>
            <a:spLocks noGrp="1"/>
          </p:cNvSpPr>
          <p:nvPr>
            <p:ph type="title"/>
          </p:nvPr>
        </p:nvSpPr>
        <p:spPr/>
        <p:txBody>
          <a:bodyPr/>
          <a:lstStyle/>
          <a:p>
            <a:r>
              <a:rPr lang="en-US" b="1" dirty="0"/>
              <a:t>My fiancé is a bad cook</a:t>
            </a:r>
          </a:p>
        </p:txBody>
      </p:sp>
      <p:sp>
        <p:nvSpPr>
          <p:cNvPr id="3" name="Content Placeholder 2">
            <a:extLst>
              <a:ext uri="{FF2B5EF4-FFF2-40B4-BE49-F238E27FC236}">
                <a16:creationId xmlns:a16="http://schemas.microsoft.com/office/drawing/2014/main" id="{B43C9088-794D-A64A-9A94-05950165F8E9}"/>
              </a:ext>
            </a:extLst>
          </p:cNvPr>
          <p:cNvSpPr>
            <a:spLocks noGrp="1"/>
          </p:cNvSpPr>
          <p:nvPr>
            <p:ph idx="1"/>
          </p:nvPr>
        </p:nvSpPr>
        <p:spPr>
          <a:xfrm>
            <a:off x="962378" y="1591733"/>
            <a:ext cx="10515600" cy="1476023"/>
          </a:xfrm>
        </p:spPr>
        <p:txBody>
          <a:bodyPr/>
          <a:lstStyle/>
          <a:p>
            <a:pPr marL="0" indent="0">
              <a:buNone/>
            </a:pPr>
            <a:endParaRPr lang="en-US" sz="100" dirty="0"/>
          </a:p>
          <a:p>
            <a:pPr marL="0" indent="0">
              <a:buNone/>
            </a:pPr>
            <a:r>
              <a:rPr lang="en-US" dirty="0"/>
              <a:t>This is her recipe for making macaroni and cheese:</a:t>
            </a:r>
          </a:p>
        </p:txBody>
      </p:sp>
      <p:pic>
        <p:nvPicPr>
          <p:cNvPr id="1028" name="Picture 4" descr="How to make Kraft Mac and Cheese better with 4 simple tricks">
            <a:extLst>
              <a:ext uri="{FF2B5EF4-FFF2-40B4-BE49-F238E27FC236}">
                <a16:creationId xmlns:a16="http://schemas.microsoft.com/office/drawing/2014/main" id="{EF8FC3F6-F6A6-FD4E-B6CB-96DE746672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0488" y="2404532"/>
            <a:ext cx="5203174" cy="408834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EE04DC0-85E4-A040-99AA-B125BF211961}"/>
              </a:ext>
            </a:extLst>
          </p:cNvPr>
          <p:cNvSpPr txBox="1"/>
          <p:nvPr/>
        </p:nvSpPr>
        <p:spPr>
          <a:xfrm>
            <a:off x="6825886" y="2329744"/>
            <a:ext cx="4527914" cy="3416320"/>
          </a:xfrm>
          <a:prstGeom prst="rect">
            <a:avLst/>
          </a:prstGeom>
          <a:noFill/>
        </p:spPr>
        <p:txBody>
          <a:bodyPr wrap="square" rtlCol="0">
            <a:spAutoFit/>
          </a:bodyPr>
          <a:lstStyle/>
          <a:p>
            <a:pPr marL="342900" indent="-342900">
              <a:buAutoNum type="arabicPeriod"/>
            </a:pPr>
            <a:r>
              <a:rPr lang="en-US" sz="2400" dirty="0"/>
              <a:t>BOIL water in medium saucepan.  Stir in macaroni; Cook 7 to 8 min. or until tender, stirring occasionally.</a:t>
            </a:r>
          </a:p>
          <a:p>
            <a:pPr marL="342900" indent="-342900">
              <a:buAutoNum type="arabicPeriod"/>
            </a:pPr>
            <a:r>
              <a:rPr lang="en-US" sz="2400" dirty="0"/>
              <a:t>DRAIN.  DO NOT RINSE.  Return to pan.</a:t>
            </a:r>
          </a:p>
          <a:p>
            <a:pPr marL="342900" indent="-342900">
              <a:buAutoNum type="arabicPeriod"/>
            </a:pPr>
            <a:r>
              <a:rPr lang="en-US" sz="2400" dirty="0"/>
              <a:t>ADD margarine or butter, milk and Cheese Sauce Mix; mix well.</a:t>
            </a:r>
          </a:p>
        </p:txBody>
      </p:sp>
      <p:sp>
        <p:nvSpPr>
          <p:cNvPr id="5" name="TextBox 4">
            <a:extLst>
              <a:ext uri="{FF2B5EF4-FFF2-40B4-BE49-F238E27FC236}">
                <a16:creationId xmlns:a16="http://schemas.microsoft.com/office/drawing/2014/main" id="{B637116F-2286-9D47-B23B-E629BAC730E7}"/>
              </a:ext>
            </a:extLst>
          </p:cNvPr>
          <p:cNvSpPr txBox="1"/>
          <p:nvPr/>
        </p:nvSpPr>
        <p:spPr>
          <a:xfrm>
            <a:off x="8692444" y="5881531"/>
            <a:ext cx="3203222" cy="369332"/>
          </a:xfrm>
          <a:prstGeom prst="rect">
            <a:avLst/>
          </a:prstGeom>
          <a:noFill/>
        </p:spPr>
        <p:txBody>
          <a:bodyPr wrap="square" rtlCol="0">
            <a:spAutoFit/>
          </a:bodyPr>
          <a:lstStyle/>
          <a:p>
            <a:r>
              <a:rPr lang="en-US" dirty="0"/>
              <a:t>She got it from a box</a:t>
            </a:r>
          </a:p>
        </p:txBody>
      </p:sp>
    </p:spTree>
    <p:extLst>
      <p:ext uri="{BB962C8B-B14F-4D97-AF65-F5344CB8AC3E}">
        <p14:creationId xmlns:p14="http://schemas.microsoft.com/office/powerpoint/2010/main" val="4825396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4F9E3-1C92-A142-BA4F-D7E0FC577F4C}"/>
              </a:ext>
            </a:extLst>
          </p:cNvPr>
          <p:cNvSpPr>
            <a:spLocks noGrp="1"/>
          </p:cNvSpPr>
          <p:nvPr>
            <p:ph type="title"/>
          </p:nvPr>
        </p:nvSpPr>
        <p:spPr>
          <a:xfrm>
            <a:off x="738981" y="812980"/>
            <a:ext cx="10515600" cy="1325563"/>
          </a:xfrm>
        </p:spPr>
        <p:txBody>
          <a:bodyPr>
            <a:normAutofit fontScale="90000"/>
          </a:bodyPr>
          <a:lstStyle/>
          <a:p>
            <a:r>
              <a:rPr lang="en-US" b="1" dirty="0"/>
              <a:t>If you’ve got any experience with cooking, you can probably express her lousy recipe more clearly by just abbreviating the process:</a:t>
            </a:r>
          </a:p>
        </p:txBody>
      </p:sp>
      <p:sp>
        <p:nvSpPr>
          <p:cNvPr id="4" name="TextBox 3">
            <a:extLst>
              <a:ext uri="{FF2B5EF4-FFF2-40B4-BE49-F238E27FC236}">
                <a16:creationId xmlns:a16="http://schemas.microsoft.com/office/drawing/2014/main" id="{556FCE38-87A0-614D-9D6E-26C28CA9DFC7}"/>
              </a:ext>
            </a:extLst>
          </p:cNvPr>
          <p:cNvSpPr txBox="1"/>
          <p:nvPr/>
        </p:nvSpPr>
        <p:spPr>
          <a:xfrm>
            <a:off x="361244" y="2641600"/>
            <a:ext cx="10905067" cy="523220"/>
          </a:xfrm>
          <a:prstGeom prst="rect">
            <a:avLst/>
          </a:prstGeom>
          <a:noFill/>
        </p:spPr>
        <p:txBody>
          <a:bodyPr wrap="square" rtlCol="0">
            <a:spAutoFit/>
          </a:bodyPr>
          <a:lstStyle/>
          <a:p>
            <a:pPr algn="ctr"/>
            <a:r>
              <a:rPr lang="en-US" sz="2800" dirty="0"/>
              <a:t>macaroni + butter + milk + cheese sauce </a:t>
            </a:r>
            <a:r>
              <a:rPr lang="en-US" sz="2800" dirty="0">
                <a:sym typeface="Wingdings" pitchFamily="2" charset="2"/>
              </a:rPr>
              <a:t></a:t>
            </a:r>
            <a:r>
              <a:rPr lang="en-US" sz="2800" dirty="0"/>
              <a:t> macaroni and cheese</a:t>
            </a:r>
          </a:p>
        </p:txBody>
      </p:sp>
      <p:pic>
        <p:nvPicPr>
          <p:cNvPr id="1026" name="Picture 2" descr="Wondering how to make Kraft Mac and Cheese better? I've got four simple tricks that will give boxed mac and cheese a creamy and delicious upgrade through a combination of add ins and hacks! #MacAndCheese #cooking #recipes">
            <a:extLst>
              <a:ext uri="{FF2B5EF4-FFF2-40B4-BE49-F238E27FC236}">
                <a16:creationId xmlns:a16="http://schemas.microsoft.com/office/drawing/2014/main" id="{A1E81D66-83B3-3343-A5F2-C943874AE5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67625" y="3164820"/>
            <a:ext cx="3164543" cy="316454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Elbow Pasta / Macaroni 10lb Bag">
            <a:extLst>
              <a:ext uri="{FF2B5EF4-FFF2-40B4-BE49-F238E27FC236}">
                <a16:creationId xmlns:a16="http://schemas.microsoft.com/office/drawing/2014/main" id="{0AAE3452-3C56-D24B-B3B5-A9547463B73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8981" y="3496578"/>
            <a:ext cx="1716088" cy="171608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Butter">
            <a:extLst>
              <a:ext uri="{FF2B5EF4-FFF2-40B4-BE49-F238E27FC236}">
                <a16:creationId xmlns:a16="http://schemas.microsoft.com/office/drawing/2014/main" id="{146641AE-F69F-DD4C-8186-2A3F021B65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5875" y="3891811"/>
            <a:ext cx="1387475" cy="92562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Milk allergy - Wikipedia">
            <a:extLst>
              <a:ext uri="{FF2B5EF4-FFF2-40B4-BE49-F238E27FC236}">
                <a16:creationId xmlns:a16="http://schemas.microsoft.com/office/drawing/2014/main" id="{32BF852F-6A75-9F45-AFE5-FF06C0ED471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8796" y="3712088"/>
            <a:ext cx="963800" cy="1285067"/>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ealthier Kraft Mac and Cheese">
            <a:extLst>
              <a:ext uri="{FF2B5EF4-FFF2-40B4-BE49-F238E27FC236}">
                <a16:creationId xmlns:a16="http://schemas.microsoft.com/office/drawing/2014/main" id="{B41FE0A7-4CBC-F042-A30A-8D86BEDE7E1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45688" y="3164820"/>
            <a:ext cx="1967246" cy="2802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9409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096F4-EDDE-0D42-8032-1D98A42C14DD}"/>
              </a:ext>
            </a:extLst>
          </p:cNvPr>
          <p:cNvSpPr>
            <a:spLocks noGrp="1"/>
          </p:cNvSpPr>
          <p:nvPr>
            <p:ph type="title"/>
          </p:nvPr>
        </p:nvSpPr>
        <p:spPr>
          <a:xfrm>
            <a:off x="838200" y="678198"/>
            <a:ext cx="10515600" cy="1325563"/>
          </a:xfrm>
        </p:spPr>
        <p:txBody>
          <a:bodyPr/>
          <a:lstStyle/>
          <a:p>
            <a:r>
              <a:rPr lang="en-US" b="1" dirty="0"/>
              <a:t>Which has a similar format to this fancy chemical equation:</a:t>
            </a:r>
          </a:p>
        </p:txBody>
      </p:sp>
      <p:sp>
        <p:nvSpPr>
          <p:cNvPr id="4" name="TextBox 3">
            <a:extLst>
              <a:ext uri="{FF2B5EF4-FFF2-40B4-BE49-F238E27FC236}">
                <a16:creationId xmlns:a16="http://schemas.microsoft.com/office/drawing/2014/main" id="{8B720274-3D05-EE4B-83B2-0EDD86AA4D96}"/>
              </a:ext>
            </a:extLst>
          </p:cNvPr>
          <p:cNvSpPr txBox="1"/>
          <p:nvPr/>
        </p:nvSpPr>
        <p:spPr>
          <a:xfrm>
            <a:off x="1551163" y="2471737"/>
            <a:ext cx="8613422" cy="1446550"/>
          </a:xfrm>
          <a:prstGeom prst="rect">
            <a:avLst/>
          </a:prstGeom>
          <a:noFill/>
        </p:spPr>
        <p:txBody>
          <a:bodyPr wrap="square" rtlCol="0">
            <a:spAutoFit/>
          </a:bodyPr>
          <a:lstStyle/>
          <a:p>
            <a:pPr algn="ctr"/>
            <a:r>
              <a:rPr lang="en-US" sz="8800" dirty="0"/>
              <a:t>2 H</a:t>
            </a:r>
            <a:r>
              <a:rPr lang="en-US" sz="8800" baseline="-25000" dirty="0"/>
              <a:t>2</a:t>
            </a:r>
            <a:r>
              <a:rPr lang="en-US" sz="8800" dirty="0"/>
              <a:t> + O</a:t>
            </a:r>
            <a:r>
              <a:rPr lang="en-US" sz="8800" baseline="-25000" dirty="0"/>
              <a:t>2 </a:t>
            </a:r>
            <a:r>
              <a:rPr lang="en-US" sz="8800" dirty="0">
                <a:sym typeface="Wingdings" pitchFamily="2" charset="2"/>
              </a:rPr>
              <a:t> 2 H</a:t>
            </a:r>
            <a:r>
              <a:rPr lang="en-US" sz="8800" baseline="-25000" dirty="0">
                <a:sym typeface="Wingdings" pitchFamily="2" charset="2"/>
              </a:rPr>
              <a:t>2</a:t>
            </a:r>
            <a:r>
              <a:rPr lang="en-US" sz="8800" dirty="0">
                <a:sym typeface="Wingdings" pitchFamily="2" charset="2"/>
              </a:rPr>
              <a:t>O</a:t>
            </a:r>
            <a:endParaRPr lang="en-US" sz="8800" dirty="0"/>
          </a:p>
        </p:txBody>
      </p:sp>
      <p:sp>
        <p:nvSpPr>
          <p:cNvPr id="5" name="TextBox 4">
            <a:extLst>
              <a:ext uri="{FF2B5EF4-FFF2-40B4-BE49-F238E27FC236}">
                <a16:creationId xmlns:a16="http://schemas.microsoft.com/office/drawing/2014/main" id="{A0F0E596-08BC-5644-B4A3-3E33022CD636}"/>
              </a:ext>
            </a:extLst>
          </p:cNvPr>
          <p:cNvSpPr txBox="1"/>
          <p:nvPr/>
        </p:nvSpPr>
        <p:spPr>
          <a:xfrm>
            <a:off x="2071687" y="4386263"/>
            <a:ext cx="7572375" cy="1077218"/>
          </a:xfrm>
          <a:prstGeom prst="rect">
            <a:avLst/>
          </a:prstGeom>
          <a:noFill/>
        </p:spPr>
        <p:txBody>
          <a:bodyPr wrap="square" rtlCol="0">
            <a:spAutoFit/>
          </a:bodyPr>
          <a:lstStyle/>
          <a:p>
            <a:r>
              <a:rPr lang="en-US" sz="3200" dirty="0"/>
              <a:t>What does it mean?  If you add hydrogen to oxygen, you can make water.</a:t>
            </a:r>
          </a:p>
        </p:txBody>
      </p:sp>
    </p:spTree>
    <p:extLst>
      <p:ext uri="{BB962C8B-B14F-4D97-AF65-F5344CB8AC3E}">
        <p14:creationId xmlns:p14="http://schemas.microsoft.com/office/powerpoint/2010/main" val="3402748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9BF391-9C97-4947-9FB7-FB659BF9399C}"/>
              </a:ext>
            </a:extLst>
          </p:cNvPr>
          <p:cNvSpPr>
            <a:spLocks noGrp="1"/>
          </p:cNvSpPr>
          <p:nvPr>
            <p:ph type="title"/>
          </p:nvPr>
        </p:nvSpPr>
        <p:spPr/>
        <p:txBody>
          <a:bodyPr/>
          <a:lstStyle/>
          <a:p>
            <a:r>
              <a:rPr lang="en-US" dirty="0"/>
              <a:t>In other words…</a:t>
            </a:r>
          </a:p>
        </p:txBody>
      </p:sp>
      <p:sp>
        <p:nvSpPr>
          <p:cNvPr id="4" name="TextBox 3">
            <a:extLst>
              <a:ext uri="{FF2B5EF4-FFF2-40B4-BE49-F238E27FC236}">
                <a16:creationId xmlns:a16="http://schemas.microsoft.com/office/drawing/2014/main" id="{88B86FA7-15D7-7D44-A7EA-296948A8C735}"/>
              </a:ext>
            </a:extLst>
          </p:cNvPr>
          <p:cNvSpPr txBox="1"/>
          <p:nvPr/>
        </p:nvSpPr>
        <p:spPr>
          <a:xfrm>
            <a:off x="838201" y="1690688"/>
            <a:ext cx="10306050" cy="1200329"/>
          </a:xfrm>
          <a:prstGeom prst="rect">
            <a:avLst/>
          </a:prstGeom>
          <a:noFill/>
        </p:spPr>
        <p:txBody>
          <a:bodyPr wrap="square" rtlCol="0">
            <a:spAutoFit/>
          </a:bodyPr>
          <a:lstStyle/>
          <a:p>
            <a:r>
              <a:rPr lang="en-US" sz="7200" dirty="0"/>
              <a:t>Equations are just recipes!</a:t>
            </a:r>
          </a:p>
        </p:txBody>
      </p:sp>
      <p:pic>
        <p:nvPicPr>
          <p:cNvPr id="2050" name="Picture 2">
            <a:extLst>
              <a:ext uri="{FF2B5EF4-FFF2-40B4-BE49-F238E27FC236}">
                <a16:creationId xmlns:a16="http://schemas.microsoft.com/office/drawing/2014/main" id="{E3B5C0C8-F432-D44B-9538-8BDDB3A4A52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2863" y="2771775"/>
            <a:ext cx="3966984" cy="39669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7387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8F274-2E9F-AF46-9CED-9C04B55D11DD}"/>
              </a:ext>
            </a:extLst>
          </p:cNvPr>
          <p:cNvSpPr>
            <a:spLocks noGrp="1"/>
          </p:cNvSpPr>
          <p:nvPr>
            <p:ph type="title"/>
          </p:nvPr>
        </p:nvSpPr>
        <p:spPr/>
        <p:txBody>
          <a:bodyPr/>
          <a:lstStyle/>
          <a:p>
            <a:r>
              <a:rPr lang="en-US" b="1" dirty="0"/>
              <a:t>What are the rules for writing equations?</a:t>
            </a:r>
          </a:p>
        </p:txBody>
      </p:sp>
      <p:sp>
        <p:nvSpPr>
          <p:cNvPr id="4" name="TextBox 3">
            <a:extLst>
              <a:ext uri="{FF2B5EF4-FFF2-40B4-BE49-F238E27FC236}">
                <a16:creationId xmlns:a16="http://schemas.microsoft.com/office/drawing/2014/main" id="{97B7BABA-07E8-2D4B-8228-9D33477126EA}"/>
              </a:ext>
            </a:extLst>
          </p:cNvPr>
          <p:cNvSpPr txBox="1"/>
          <p:nvPr/>
        </p:nvSpPr>
        <p:spPr>
          <a:xfrm>
            <a:off x="1395412" y="1724026"/>
            <a:ext cx="9401175" cy="4339650"/>
          </a:xfrm>
          <a:prstGeom prst="rect">
            <a:avLst/>
          </a:prstGeom>
          <a:noFill/>
        </p:spPr>
        <p:txBody>
          <a:bodyPr wrap="square" rtlCol="0">
            <a:spAutoFit/>
          </a:bodyPr>
          <a:lstStyle/>
          <a:p>
            <a:r>
              <a:rPr lang="en-US" sz="3600" b="1" dirty="0"/>
              <a:t>You have to have the same number of atoms of each element on the left side of the equation as on the right.</a:t>
            </a:r>
          </a:p>
          <a:p>
            <a:endParaRPr lang="en-US" sz="2800" dirty="0"/>
          </a:p>
          <a:p>
            <a:pPr marL="285750" indent="-285750">
              <a:buFont typeface="Arial" panose="020B0604020202020204" pitchFamily="34" charset="0"/>
              <a:buChar char="•"/>
            </a:pPr>
            <a:r>
              <a:rPr lang="en-US" sz="2800" dirty="0"/>
              <a:t>This satisfies the </a:t>
            </a:r>
            <a:r>
              <a:rPr lang="en-US" sz="2800" b="1" u="sng" dirty="0"/>
              <a:t>Law of Conservation of Mass</a:t>
            </a:r>
            <a:r>
              <a:rPr lang="en-US" sz="2800" dirty="0"/>
              <a:t>, which says that you can neither form nor lose matter during any process.</a:t>
            </a:r>
          </a:p>
          <a:p>
            <a:pPr marL="285750" indent="-285750">
              <a:buFont typeface="Arial" panose="020B0604020202020204" pitchFamily="34" charset="0"/>
              <a:buChar char="•"/>
            </a:pPr>
            <a:endParaRPr lang="en-US" sz="2800" dirty="0"/>
          </a:p>
          <a:p>
            <a:pPr marL="285750" indent="-285750">
              <a:buFont typeface="Arial" panose="020B0604020202020204" pitchFamily="34" charset="0"/>
              <a:buChar char="•"/>
            </a:pPr>
            <a:r>
              <a:rPr lang="en-US" sz="2800" dirty="0"/>
              <a:t>However, you </a:t>
            </a:r>
            <a:r>
              <a:rPr lang="en-US" sz="2800" i="1" dirty="0"/>
              <a:t>can</a:t>
            </a:r>
            <a:r>
              <a:rPr lang="en-US" sz="2800" dirty="0"/>
              <a:t> rearrange it.  That’s what happens in chemical reactions.</a:t>
            </a:r>
          </a:p>
        </p:txBody>
      </p:sp>
    </p:spTree>
    <p:extLst>
      <p:ext uri="{BB962C8B-B14F-4D97-AF65-F5344CB8AC3E}">
        <p14:creationId xmlns:p14="http://schemas.microsoft.com/office/powerpoint/2010/main" val="1775289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C8F68-E91E-CE43-AA18-D0EA4EA955C9}"/>
              </a:ext>
            </a:extLst>
          </p:cNvPr>
          <p:cNvSpPr>
            <a:spLocks noGrp="1"/>
          </p:cNvSpPr>
          <p:nvPr>
            <p:ph type="title"/>
          </p:nvPr>
        </p:nvSpPr>
        <p:spPr>
          <a:xfrm>
            <a:off x="700087" y="498583"/>
            <a:ext cx="10515600" cy="1325563"/>
          </a:xfrm>
        </p:spPr>
        <p:txBody>
          <a:bodyPr/>
          <a:lstStyle/>
          <a:p>
            <a:r>
              <a:rPr lang="en-US" dirty="0"/>
              <a:t>Let’s go back to our equation for the formation of water:</a:t>
            </a:r>
          </a:p>
        </p:txBody>
      </p:sp>
      <p:sp>
        <p:nvSpPr>
          <p:cNvPr id="4" name="TextBox 3">
            <a:extLst>
              <a:ext uri="{FF2B5EF4-FFF2-40B4-BE49-F238E27FC236}">
                <a16:creationId xmlns:a16="http://schemas.microsoft.com/office/drawing/2014/main" id="{B48C23F9-D5BF-2449-8D55-43A1E6A556FA}"/>
              </a:ext>
            </a:extLst>
          </p:cNvPr>
          <p:cNvSpPr txBox="1"/>
          <p:nvPr/>
        </p:nvSpPr>
        <p:spPr>
          <a:xfrm>
            <a:off x="1651176" y="1690688"/>
            <a:ext cx="8613422" cy="1446550"/>
          </a:xfrm>
          <a:prstGeom prst="rect">
            <a:avLst/>
          </a:prstGeom>
          <a:noFill/>
        </p:spPr>
        <p:txBody>
          <a:bodyPr wrap="square" rtlCol="0">
            <a:spAutoFit/>
          </a:bodyPr>
          <a:lstStyle/>
          <a:p>
            <a:pPr algn="ctr"/>
            <a:r>
              <a:rPr lang="en-US" sz="8800" dirty="0"/>
              <a:t>2 H</a:t>
            </a:r>
            <a:r>
              <a:rPr lang="en-US" sz="8800" baseline="-25000" dirty="0"/>
              <a:t>2</a:t>
            </a:r>
            <a:r>
              <a:rPr lang="en-US" sz="8800" dirty="0"/>
              <a:t> + O</a:t>
            </a:r>
            <a:r>
              <a:rPr lang="en-US" sz="8800" baseline="-25000" dirty="0"/>
              <a:t>2 </a:t>
            </a:r>
            <a:r>
              <a:rPr lang="en-US" sz="8800" dirty="0">
                <a:sym typeface="Wingdings" pitchFamily="2" charset="2"/>
              </a:rPr>
              <a:t> 2 H</a:t>
            </a:r>
            <a:r>
              <a:rPr lang="en-US" sz="8800" baseline="-25000" dirty="0">
                <a:sym typeface="Wingdings" pitchFamily="2" charset="2"/>
              </a:rPr>
              <a:t>2</a:t>
            </a:r>
            <a:r>
              <a:rPr lang="en-US" sz="8800" dirty="0">
                <a:sym typeface="Wingdings" pitchFamily="2" charset="2"/>
              </a:rPr>
              <a:t>O</a:t>
            </a:r>
            <a:endParaRPr lang="en-US" sz="8800" dirty="0"/>
          </a:p>
        </p:txBody>
      </p:sp>
      <p:sp>
        <p:nvSpPr>
          <p:cNvPr id="5" name="TextBox 4">
            <a:extLst>
              <a:ext uri="{FF2B5EF4-FFF2-40B4-BE49-F238E27FC236}">
                <a16:creationId xmlns:a16="http://schemas.microsoft.com/office/drawing/2014/main" id="{62C4749C-3FD8-4A45-8178-5D7F2FAF532C}"/>
              </a:ext>
            </a:extLst>
          </p:cNvPr>
          <p:cNvSpPr txBox="1"/>
          <p:nvPr/>
        </p:nvSpPr>
        <p:spPr>
          <a:xfrm>
            <a:off x="1445418" y="3252994"/>
            <a:ext cx="4900613" cy="1384995"/>
          </a:xfrm>
          <a:prstGeom prst="rect">
            <a:avLst/>
          </a:prstGeom>
          <a:noFill/>
        </p:spPr>
        <p:txBody>
          <a:bodyPr wrap="square" rtlCol="0">
            <a:spAutoFit/>
          </a:bodyPr>
          <a:lstStyle/>
          <a:p>
            <a:r>
              <a:rPr lang="en-US" sz="2800" dirty="0"/>
              <a:t>On the left side of the arrow, we have four hydrogen atoms and two oxygen atoms.</a:t>
            </a:r>
          </a:p>
        </p:txBody>
      </p:sp>
      <p:sp>
        <p:nvSpPr>
          <p:cNvPr id="6" name="TextBox 5">
            <a:extLst>
              <a:ext uri="{FF2B5EF4-FFF2-40B4-BE49-F238E27FC236}">
                <a16:creationId xmlns:a16="http://schemas.microsoft.com/office/drawing/2014/main" id="{A89AFAE4-451F-E74B-800D-93314B231F66}"/>
              </a:ext>
            </a:extLst>
          </p:cNvPr>
          <p:cNvSpPr txBox="1"/>
          <p:nvPr/>
        </p:nvSpPr>
        <p:spPr>
          <a:xfrm>
            <a:off x="6815138" y="3261269"/>
            <a:ext cx="4786312" cy="1384995"/>
          </a:xfrm>
          <a:prstGeom prst="rect">
            <a:avLst/>
          </a:prstGeom>
          <a:noFill/>
        </p:spPr>
        <p:txBody>
          <a:bodyPr wrap="square" rtlCol="0">
            <a:spAutoFit/>
          </a:bodyPr>
          <a:lstStyle/>
          <a:p>
            <a:r>
              <a:rPr lang="en-US" sz="2800" dirty="0"/>
              <a:t>On the right side of the arrow, we also have four hydrogen atoms and two oxygen atoms.</a:t>
            </a:r>
          </a:p>
        </p:txBody>
      </p:sp>
      <p:sp>
        <p:nvSpPr>
          <p:cNvPr id="8" name="TextBox 7">
            <a:extLst>
              <a:ext uri="{FF2B5EF4-FFF2-40B4-BE49-F238E27FC236}">
                <a16:creationId xmlns:a16="http://schemas.microsoft.com/office/drawing/2014/main" id="{D48EADC8-4355-D746-9F86-F0079107D5DC}"/>
              </a:ext>
            </a:extLst>
          </p:cNvPr>
          <p:cNvSpPr txBox="1"/>
          <p:nvPr/>
        </p:nvSpPr>
        <p:spPr>
          <a:xfrm>
            <a:off x="1081088" y="5167312"/>
            <a:ext cx="10272712" cy="646331"/>
          </a:xfrm>
          <a:prstGeom prst="rect">
            <a:avLst/>
          </a:prstGeom>
          <a:noFill/>
        </p:spPr>
        <p:txBody>
          <a:bodyPr wrap="square" rtlCol="0">
            <a:spAutoFit/>
          </a:bodyPr>
          <a:lstStyle/>
          <a:p>
            <a:pPr algn="ctr"/>
            <a:r>
              <a:rPr lang="en-US" sz="3600" i="1" dirty="0"/>
              <a:t>Thus, the law of conservation of mass is obeyed!</a:t>
            </a:r>
          </a:p>
        </p:txBody>
      </p:sp>
    </p:spTree>
    <p:extLst>
      <p:ext uri="{BB962C8B-B14F-4D97-AF65-F5344CB8AC3E}">
        <p14:creationId xmlns:p14="http://schemas.microsoft.com/office/powerpoint/2010/main" val="2052611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AA1DE7-CB4A-8C49-9D9E-391CA341D985}"/>
              </a:ext>
            </a:extLst>
          </p:cNvPr>
          <p:cNvSpPr>
            <a:spLocks noGrp="1"/>
          </p:cNvSpPr>
          <p:nvPr>
            <p:ph type="title"/>
          </p:nvPr>
        </p:nvSpPr>
        <p:spPr>
          <a:xfrm>
            <a:off x="971550" y="1001117"/>
            <a:ext cx="6920417" cy="70446"/>
          </a:xfrm>
        </p:spPr>
        <p:txBody>
          <a:bodyPr>
            <a:normAutofit fontScale="90000"/>
          </a:bodyPr>
          <a:lstStyle/>
          <a:p>
            <a:r>
              <a:rPr lang="en-US" dirty="0"/>
              <a:t>An important side-note:</a:t>
            </a:r>
          </a:p>
        </p:txBody>
      </p:sp>
      <p:sp>
        <p:nvSpPr>
          <p:cNvPr id="4" name="TextBox 3">
            <a:extLst>
              <a:ext uri="{FF2B5EF4-FFF2-40B4-BE49-F238E27FC236}">
                <a16:creationId xmlns:a16="http://schemas.microsoft.com/office/drawing/2014/main" id="{3A9ACF73-C405-7749-8C90-9E3013DD204F}"/>
              </a:ext>
            </a:extLst>
          </p:cNvPr>
          <p:cNvSpPr txBox="1"/>
          <p:nvPr/>
        </p:nvSpPr>
        <p:spPr>
          <a:xfrm>
            <a:off x="1551164" y="1678642"/>
            <a:ext cx="8613422" cy="1446550"/>
          </a:xfrm>
          <a:prstGeom prst="rect">
            <a:avLst/>
          </a:prstGeom>
          <a:noFill/>
        </p:spPr>
        <p:txBody>
          <a:bodyPr wrap="square" rtlCol="0">
            <a:spAutoFit/>
          </a:bodyPr>
          <a:lstStyle/>
          <a:p>
            <a:pPr algn="ctr"/>
            <a:r>
              <a:rPr lang="en-US" sz="8800" dirty="0"/>
              <a:t>2 H</a:t>
            </a:r>
            <a:r>
              <a:rPr lang="en-US" sz="8800" baseline="-25000" dirty="0"/>
              <a:t>2</a:t>
            </a:r>
            <a:r>
              <a:rPr lang="en-US" sz="8800" dirty="0"/>
              <a:t> + O</a:t>
            </a:r>
            <a:r>
              <a:rPr lang="en-US" sz="8800" baseline="-25000" dirty="0"/>
              <a:t>2 </a:t>
            </a:r>
            <a:r>
              <a:rPr lang="en-US" sz="8800" dirty="0">
                <a:sym typeface="Wingdings" pitchFamily="2" charset="2"/>
              </a:rPr>
              <a:t> 2 H</a:t>
            </a:r>
            <a:r>
              <a:rPr lang="en-US" sz="8800" baseline="-25000" dirty="0">
                <a:sym typeface="Wingdings" pitchFamily="2" charset="2"/>
              </a:rPr>
              <a:t>2</a:t>
            </a:r>
            <a:r>
              <a:rPr lang="en-US" sz="8800" dirty="0">
                <a:sym typeface="Wingdings" pitchFamily="2" charset="2"/>
              </a:rPr>
              <a:t>O</a:t>
            </a:r>
            <a:endParaRPr lang="en-US" sz="8800" dirty="0"/>
          </a:p>
        </p:txBody>
      </p:sp>
      <p:sp>
        <p:nvSpPr>
          <p:cNvPr id="5" name="TextBox 4">
            <a:extLst>
              <a:ext uri="{FF2B5EF4-FFF2-40B4-BE49-F238E27FC236}">
                <a16:creationId xmlns:a16="http://schemas.microsoft.com/office/drawing/2014/main" id="{51AC99F4-0B07-5A4E-B3BE-9A8BB23303C2}"/>
              </a:ext>
            </a:extLst>
          </p:cNvPr>
          <p:cNvSpPr txBox="1"/>
          <p:nvPr/>
        </p:nvSpPr>
        <p:spPr>
          <a:xfrm>
            <a:off x="1100138" y="3743325"/>
            <a:ext cx="10801350" cy="2308324"/>
          </a:xfrm>
          <a:prstGeom prst="rect">
            <a:avLst/>
          </a:prstGeom>
          <a:noFill/>
        </p:spPr>
        <p:txBody>
          <a:bodyPr wrap="square" rtlCol="0">
            <a:spAutoFit/>
          </a:bodyPr>
          <a:lstStyle/>
          <a:p>
            <a:r>
              <a:rPr lang="en-US" sz="2400" dirty="0"/>
              <a:t>Even though you may have noticed that there are three molecules on the left of the arrow and two on the right, it still obeys the law of conservation of mass because the number of atoms of every element stays the same.</a:t>
            </a:r>
          </a:p>
          <a:p>
            <a:endParaRPr lang="en-US" sz="2400" dirty="0"/>
          </a:p>
          <a:p>
            <a:r>
              <a:rPr lang="en-US" sz="2400" dirty="0"/>
              <a:t>Remember, atoms can rearrange themselves as long as they aren’t created or destroyed!</a:t>
            </a:r>
          </a:p>
        </p:txBody>
      </p:sp>
      <p:pic>
        <p:nvPicPr>
          <p:cNvPr id="3074" name="Picture 2" descr="Iq Question Thinking - Free image on Pixabay">
            <a:extLst>
              <a:ext uri="{FF2B5EF4-FFF2-40B4-BE49-F238E27FC236}">
                <a16:creationId xmlns:a16="http://schemas.microsoft.com/office/drawing/2014/main" id="{9D38726C-A6DC-C54E-A382-DEE66A33D2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24873" y="77588"/>
            <a:ext cx="2201862" cy="1711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435885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1300</TotalTime>
  <Words>1176</Words>
  <Application>Microsoft Macintosh PowerPoint</Application>
  <PresentationFormat>Widescreen</PresentationFormat>
  <Paragraphs>190</Paragraphs>
  <Slides>21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21</vt:i4>
      </vt:variant>
    </vt:vector>
  </HeadingPairs>
  <TitlesOfParts>
    <vt:vector size="25" baseType="lpstr">
      <vt:lpstr>Arial</vt:lpstr>
      <vt:lpstr>Calibri</vt:lpstr>
      <vt:lpstr>Calibri Light</vt:lpstr>
      <vt:lpstr>Office Theme</vt:lpstr>
      <vt:lpstr>Balancing Chemical Equations</vt:lpstr>
      <vt:lpstr>I make very good chili:</vt:lpstr>
      <vt:lpstr>My fiancé is a bad cook</vt:lpstr>
      <vt:lpstr>If you’ve got any experience with cooking, you can probably express her lousy recipe more clearly by just abbreviating the process:</vt:lpstr>
      <vt:lpstr>Which has a similar format to this fancy chemical equation:</vt:lpstr>
      <vt:lpstr>In other words…</vt:lpstr>
      <vt:lpstr>What are the rules for writing equations?</vt:lpstr>
      <vt:lpstr>Let’s go back to our equation for the formation of water:</vt:lpstr>
      <vt:lpstr>An important side-note:</vt:lpstr>
      <vt:lpstr>So, how do we make sure our equations have the same number of atoms of each element on both sides of the arrow?</vt:lpstr>
      <vt:lpstr>How do we do this?</vt:lpstr>
      <vt:lpstr>Our sample problem</vt:lpstr>
      <vt:lpstr>Step 1:  Draw a box around each formula</vt:lpstr>
      <vt:lpstr>Step 2:  Make an inventory of the atoms</vt:lpstr>
      <vt:lpstr>Step 3:  Change a single number in the equation so the inventory works out evenly</vt:lpstr>
      <vt:lpstr>Step 4:  Redo the inventory with the new number</vt:lpstr>
      <vt:lpstr>Step 5:  If the columns aren’t yet identical, change another coefficient to get it closer</vt:lpstr>
      <vt:lpstr>Step 6:  Redo the inventory again</vt:lpstr>
      <vt:lpstr>Our final, balanced equation:</vt:lpstr>
      <vt:lpstr>So, to put all the steps on one slide:</vt:lpstr>
      <vt:lpstr>Let’s do some more examples together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Balancing Chemical Equations</dc:title>
  <dc:creator>Ian Guch</dc:creator>
  <cp:lastModifiedBy>Ian Guch</cp:lastModifiedBy>
  <cp:revision>7</cp:revision>
  <dcterms:created xsi:type="dcterms:W3CDTF">2022-01-27T12:18:05Z</dcterms:created>
  <dcterms:modified xsi:type="dcterms:W3CDTF">2022-02-01T20:09:43Z</dcterms:modified>
</cp:coreProperties>
</file>